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</p:sldMasterIdLst>
  <p:notesMasterIdLst>
    <p:notesMasterId r:id="rId99"/>
  </p:notesMasterIdLst>
  <p:handoutMasterIdLst>
    <p:handoutMasterId r:id="rId100"/>
  </p:handoutMasterIdLst>
  <p:sldIdLst>
    <p:sldId id="340" r:id="rId8"/>
    <p:sldId id="341" r:id="rId9"/>
    <p:sldId id="313" r:id="rId10"/>
    <p:sldId id="295" r:id="rId11"/>
    <p:sldId id="296" r:id="rId12"/>
    <p:sldId id="405" r:id="rId13"/>
    <p:sldId id="347" r:id="rId14"/>
    <p:sldId id="370" r:id="rId15"/>
    <p:sldId id="371" r:id="rId16"/>
    <p:sldId id="372" r:id="rId17"/>
    <p:sldId id="373" r:id="rId18"/>
    <p:sldId id="348" r:id="rId19"/>
    <p:sldId id="314" r:id="rId20"/>
    <p:sldId id="377" r:id="rId21"/>
    <p:sldId id="404" r:id="rId22"/>
    <p:sldId id="406" r:id="rId23"/>
    <p:sldId id="35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29" r:id="rId33"/>
    <p:sldId id="331" r:id="rId34"/>
    <p:sldId id="330" r:id="rId35"/>
    <p:sldId id="333" r:id="rId36"/>
    <p:sldId id="361" r:id="rId37"/>
    <p:sldId id="369" r:id="rId38"/>
    <p:sldId id="359" r:id="rId39"/>
    <p:sldId id="362" r:id="rId40"/>
    <p:sldId id="374" r:id="rId41"/>
    <p:sldId id="363" r:id="rId42"/>
    <p:sldId id="375" r:id="rId43"/>
    <p:sldId id="364" r:id="rId44"/>
    <p:sldId id="379" r:id="rId45"/>
    <p:sldId id="380" r:id="rId46"/>
    <p:sldId id="365" r:id="rId47"/>
    <p:sldId id="366" r:id="rId48"/>
    <p:sldId id="367" r:id="rId49"/>
    <p:sldId id="360" r:id="rId50"/>
    <p:sldId id="312" r:id="rId51"/>
    <p:sldId id="385" r:id="rId52"/>
    <p:sldId id="386" r:id="rId53"/>
    <p:sldId id="387" r:id="rId54"/>
    <p:sldId id="388" r:id="rId55"/>
    <p:sldId id="389" r:id="rId56"/>
    <p:sldId id="292" r:id="rId57"/>
    <p:sldId id="294" r:id="rId58"/>
    <p:sldId id="293" r:id="rId59"/>
    <p:sldId id="274" r:id="rId60"/>
    <p:sldId id="275" r:id="rId61"/>
    <p:sldId id="290" r:id="rId62"/>
    <p:sldId id="276" r:id="rId63"/>
    <p:sldId id="279" r:id="rId64"/>
    <p:sldId id="277" r:id="rId65"/>
    <p:sldId id="278" r:id="rId66"/>
    <p:sldId id="280" r:id="rId67"/>
    <p:sldId id="281" r:id="rId68"/>
    <p:sldId id="282" r:id="rId69"/>
    <p:sldId id="283" r:id="rId70"/>
    <p:sldId id="284" r:id="rId71"/>
    <p:sldId id="285" r:id="rId72"/>
    <p:sldId id="286" r:id="rId73"/>
    <p:sldId id="287" r:id="rId74"/>
    <p:sldId id="339" r:id="rId75"/>
    <p:sldId id="310" r:id="rId76"/>
    <p:sldId id="291" r:id="rId77"/>
    <p:sldId id="303" r:id="rId78"/>
    <p:sldId id="304" r:id="rId79"/>
    <p:sldId id="305" r:id="rId80"/>
    <p:sldId id="306" r:id="rId81"/>
    <p:sldId id="307" r:id="rId82"/>
    <p:sldId id="308" r:id="rId83"/>
    <p:sldId id="309" r:id="rId84"/>
    <p:sldId id="401" r:id="rId85"/>
    <p:sldId id="390" r:id="rId86"/>
    <p:sldId id="394" r:id="rId87"/>
    <p:sldId id="391" r:id="rId88"/>
    <p:sldId id="393" r:id="rId89"/>
    <p:sldId id="398" r:id="rId90"/>
    <p:sldId id="399" r:id="rId91"/>
    <p:sldId id="400" r:id="rId92"/>
    <p:sldId id="403" r:id="rId93"/>
    <p:sldId id="381" r:id="rId94"/>
    <p:sldId id="382" r:id="rId95"/>
    <p:sldId id="383" r:id="rId96"/>
    <p:sldId id="384" r:id="rId97"/>
    <p:sldId id="288" r:id="rId98"/>
  </p:sldIdLst>
  <p:sldSz cx="9144000" cy="6858000" type="screen4x3"/>
  <p:notesSz cx="6888163" cy="100187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ลักษณะชุดรูปแบบ 1 - เน้น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ไม่มีลักษณะ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ลักษณะชุดรูปแบบ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4F566124-3736-49D1-AC20-D429A29264AC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7A8E6A1-F03A-4969-BD05-2F7303973F2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7500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3-02-04T06:53:01.83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942 1314,'-24'0,"-1"0,25 0,-25 0,25-24,0-1,-25 0,0 0,1-24,-1-1,0 0,25 1,-50-26,25 26,25-1,-49 1,24 24,0 0,25 0,0 0,-25 25,25-24,0-26,0 25,-24 0,24 25,-25-24,25 24,0-25,0 0,0 25,-25-25,0 25,25-25,0 25,0-24,0-1,0 25,0-25,0 0,0 0,0-24,0 24,0 25,0-50,0 25,0 1,0-26,0 50,0-25,0 25,0-25,0 1,0 24,0-25,0 25,-25 0,25 0,-24 0,-1 0,25 25,-25-1,25 1,-25-25,0 25,25 0,-49 24,24-24,0 0,25-25,-25 25,1 0,-1-1,0 1,0-25,0 0,1 25,-1-25</inkml:trace>
  <inkml:trace contextRef="#ctx0" brushRef="#br0" timeOffset="1726">521 124,'24'-25,"1"25,-25 0,25 0,-25 25,25-25,0 0,-25 0,24 0,-24 25,25-25,0 24,0 1,-25-25,25 0,0 0,-25 0,24 0,1 0,0 0,-25 0,25 0,-25 0,25 0,-25 25,24-25,1 25,-25 0,0-25,0 24,25-24,0 0,0 0,-25 0,24 0,1 0,0 0,-25 0,25 0,0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3-02-04T06:53:18.94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3350 49,'0'-25,"-24"25,-1 0,-25 0,0 0,1 0,24 0,0 0,-24 0,24 25,-25-25,-24 0,-1 25,26 0,24-25,-25 25,0-1,1 1,-1-25,1 0,-1 0,0 0,-24 0,-1 25,26-25,-1 0,25 0,-49 25,49-1,-25-24,26 0,-26 0,25 0,0 0,-49 0,-1 25,50-25,-49 25,0 0,-1-25,-24 0,0 24,24-24,25 0,-24 25,-25 0,24-25,1 0,-1 0,26 0,24 0,0 0,0 0,0 0,25 0,-24 0,24 0,-50 0,25 0,-24 0,-1 0,-25 0,1 0,24 0,26 0,-1 0,0 0,0 0,25 0,0 0,0 0,25 0,-25-25,25 0,-25 25,25-24,-1-26,1 1,25-1,-50 25,49 1,-49-1,25 25,0-25,-25 25,25-25,-25 25,25 0,0 0,24 0,1-25,-25 1,-1 24,26 0,-50 0,25 0,-25 0,0 24,0 1,-25 0,25 0,-50 0,50-25,-24 24,-26 1,25-25,-24 25,-1 0,0-1,1 1,-26 25,50-50,-49 49,74-49,-25 0,-25 0,50 0,-49 25,49-25,0 25,0-25,25 0,-1 24,26 1,-25-25,0 25,24 24,-24-24,25 0,24 0,-49 24,25-24,-50 0,49-25,-49 24,25 1,0 0,25 0,-26 24,26-24,-25 0,0-1,0 1,-1-25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ADB3E615-80B5-4C41-A82A-CBEA838B76CB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32DFFA6D-574A-4669-8D5F-0D4070F420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03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A81EC-79BA-4D22-861B-B40B08EA9FE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90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1.understand, 2. know how to solve the problems, 3. know ipstar and can questions during presentation if fast, don’t understand, want to know more details.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23FDD-C6BE-4F6F-9B24-D78A9A34F36B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ขนาดจาน องศา ทิศ พื้นที่ติดตั้ง </a:t>
            </a:r>
            <a:r>
              <a:rPr lang="en-US"/>
              <a:t>buc:block up converter, lnb:low noice block down converter, UT, ATA, Switch, UPS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23FDD-C6BE-4F6F-9B24-D78A9A34F36B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ขนาดจาน องศา ทิศ พื้นที่ติดตั้ง </a:t>
            </a:r>
            <a:r>
              <a:rPr lang="en-US"/>
              <a:t>buc:block up converter, lnb:low noice block down converter, UT, ATA, Switch, UPS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23FDD-C6BE-4F6F-9B24-D78A9A34F36B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ขนาดจาน องศา ทิศ พื้นที่ติดตั้ง </a:t>
            </a:r>
            <a:r>
              <a:rPr lang="en-US"/>
              <a:t>buc:block up converter, lnb:low noice block down converter, UT, ATA, Switch, UPS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276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691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8101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31470" y="313419"/>
            <a:ext cx="8117206" cy="574516"/>
          </a:xfr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+mj-lt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8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7D1D07-FF8D-4BD5-94EE-2FE2E0031A20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9A26F-32F0-439B-83F9-94DBF89CDD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78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69A9A0-F14D-4191-BB85-2F38CADFAA3B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BB9C2-02EA-4A81-A4E8-EA6A265C7E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42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59934A-6BB7-45D2-A4FC-5C6202CA2E24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987FB-7D0E-4FDE-B04E-62C6C344C7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59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C45651-CDE9-418A-9354-2B8E97351E52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3062B-DA74-4C47-833D-71F06BCB0A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29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254824-A760-4719-846B-2FD0EAEC661B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2A615-538C-4B55-B314-06B6AA1D04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1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59D1CE-33C5-4AC2-AF76-7B95FD993D8F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95728-1D8C-49A3-80E4-37334E45F3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34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021DA6-1C5C-4C97-8B0B-5ACE29DD01F1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7DA03-9823-40BD-8B28-560A7436D9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3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1803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818FF3-F44B-4BC0-82E9-8909142FB139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A07AF-8603-43F6-9C22-0A8612951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7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345F5D-D223-45DB-A0E5-2828249E398B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75C8C-B21A-49A2-B4A5-A2FE78BB9B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2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463EEE-8118-4A37-90BC-D19B5F8E55DC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E4CCA-2DFE-4F51-AF47-B6F62B427A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92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0E534B-75CC-4A93-A9C0-31F2839F38BF}" type="datetime1">
              <a:rPr lang="th-TH">
                <a:solidFill>
                  <a:srgbClr val="000000"/>
                </a:solidFill>
              </a:rPr>
              <a:pPr/>
              <a:t>26/08/57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A7639-EAF1-45C8-B1E0-723220D69E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60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2FD3C-FAC0-4B0F-BF84-E66F415D6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3812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D5781-BF5A-42B5-9FC8-47A84FB7E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8269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DF948-C9A3-41A8-9AA7-5ACC02E086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9545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23887-7AFE-45AE-BEDB-81F71B3EF0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6994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D7E5A-90FE-412B-A1DC-38FB6FC2D2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272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B27E1-68A5-4AF1-B0BD-8204CD85D4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592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5550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EB38F-D322-43F2-B1F4-6B48EEB15E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4550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F065F-1BC2-414C-A57E-25AA8AAD9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7829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AF263-76BE-40E4-A53E-404D0C9FBD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310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F2F96-2E42-49AC-978E-E96C6402B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7182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B66163-38E6-43CB-A2F4-799B756B3B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4483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มุมมน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ชื่อเรื่อง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20" name="ชื่อเรื่องรอง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19" name="ตัวยึดวันที่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ตัวยึด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11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57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มุมมน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สี่เหลี่ยมมุมมน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45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58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4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4401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6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มุมมน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14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44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มุมมน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มนมุมสี่เหลี่ยมหนึ่งมุม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4184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697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62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สี่เหลี่ยมผืนผ้า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56" name="สี่เหลี่ยมผืนผ้า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สี่เหลี่ยมผืนผ้า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สี่เหลี่ยมผืนผ้า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สี่เหลี่ยมผืนผ้า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73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12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รูปแบบอิสระ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รูปแบบอิสระ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รูปแบบอิสระ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รูปแบบอิสระ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รูปแบบอิสระ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รูปแบบอิสระ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รูปแบบอิสระ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รูปแบบอิสระ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รูปแบบอิสระ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รูปแบบอิสระ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รูปแบบอิสระ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รูปแบบอิสระ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รูปแบบอิสระ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รูปแบบอิสระ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รูปแบบอิสระ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12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117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02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37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23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38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ตัวเชื่อมต่อตรง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กลุ่ม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ตัวเชื่อมต่อตรง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grpSp>
        <p:nvGrpSpPr>
          <p:cNvPr id="14" name="กลุ่ม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ตัวเชื่อมต่อตรง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ตัวเชื่อมต่อตรง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15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17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70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28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23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1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49661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05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120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27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390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738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97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167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249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030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2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37426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1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50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6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38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072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29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68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32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3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134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755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9331-EEBB-42E1-ABF9-BE88BEFE35D4}" type="datetimeFigureOut">
              <a:rPr lang="th-TH" smtClean="0"/>
              <a:t>26/08/57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C9401-3E9E-4BD9-9236-04E113E925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668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FA18E0-99BC-4DC9-957E-366CAFA76A3B}" type="datetime1">
              <a:rPr lang="th-T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26/08/57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8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8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14C169-C906-466B-A930-D0F457C8BF7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6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491BF7-FEC8-4291-93CD-55C93A2594D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4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allAtOnce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มุมมน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ตัวยึดชื่อเรื่อง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25" name="ตัวยึดวันที่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1A9C1FC-CF96-4BDC-A40E-FDE216E0D4D8}" type="datetimeFigureOut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26/08/57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ตัวยึดท้ายกระดาษ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31AA733-7354-4359-8DBD-2775F7BDC8EB}" type="slidenum">
              <a:rPr lang="th-TH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th-TH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5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1A9C1FC-CF96-4BDC-A40E-FDE216E0D4D8}" type="datetimeFigureOut">
              <a:rPr lang="th-TH" smtClean="0">
                <a:solidFill>
                  <a:srgbClr val="D6ECFF"/>
                </a:solidFill>
              </a:rPr>
              <a:pPr/>
              <a:t>26/08/57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31AA733-7354-4359-8DBD-2775F7BDC8EB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90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8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C1FC-CF96-4BDC-A40E-FDE216E0D4D8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26/08/57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AA733-7354-4359-8DBD-2775F7BDC8EB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8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4.jpeg"/><Relationship Id="rId7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montana@moe.go.th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5.jpeg"/><Relationship Id="rId7" Type="http://schemas.openxmlformats.org/officeDocument/2006/relationships/image" Target="../media/image38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Relationship Id="rId6" Type="http://schemas.openxmlformats.org/officeDocument/2006/relationships/customXml" Target="../ink/ink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mailto:tim@songkhlaf.com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speedtest1.totbb.net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mailto:tim@songkhlaf.com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-36512" y="0"/>
            <a:ext cx="9180512" cy="314096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6600" b="1" dirty="0" smtClean="0">
                <a:latin typeface="KodchiangUPC" pitchFamily="18" charset="-34"/>
                <a:cs typeface="KodchiangUPC" pitchFamily="18" charset="-34"/>
              </a:rPr>
              <a:t>โครงข่าย</a:t>
            </a:r>
            <a:r>
              <a:rPr lang="th-TH" sz="6600" b="1" dirty="0">
                <a:latin typeface="KodchiangUPC" pitchFamily="18" charset="-34"/>
                <a:cs typeface="KodchiangUPC" pitchFamily="18" charset="-34"/>
              </a:rPr>
              <a:t>โทรคมนาคมเพื่อ</a:t>
            </a:r>
            <a:r>
              <a:rPr lang="th-TH" sz="6600" b="1" dirty="0" smtClean="0">
                <a:latin typeface="KodchiangUPC" pitchFamily="18" charset="-34"/>
                <a:cs typeface="KodchiangUPC" pitchFamily="18" charset="-34"/>
              </a:rPr>
              <a:t>การศึกษา</a:t>
            </a:r>
            <a:br>
              <a:rPr lang="th-TH" sz="6600" b="1" dirty="0" smtClean="0">
                <a:latin typeface="KodchiangUPC" pitchFamily="18" charset="-34"/>
                <a:cs typeface="KodchiangUPC" pitchFamily="18" charset="-34"/>
              </a:rPr>
            </a:br>
            <a:r>
              <a:rPr lang="th-TH" sz="6600" b="1" dirty="0" smtClean="0">
                <a:latin typeface="KodchiangUPC" pitchFamily="18" charset="-34"/>
                <a:cs typeface="KodchiangUPC" pitchFamily="18" charset="-34"/>
              </a:rPr>
              <a:t>ขั้น</a:t>
            </a:r>
            <a:r>
              <a:rPr lang="th-TH" sz="6600" b="1" dirty="0">
                <a:latin typeface="KodchiangUPC" pitchFamily="18" charset="-34"/>
                <a:cs typeface="KodchiangUPC" pitchFamily="18" charset="-34"/>
              </a:rPr>
              <a:t>พื้นฐาน (</a:t>
            </a:r>
            <a:r>
              <a:rPr lang="en-US" sz="6600" b="1" dirty="0">
                <a:latin typeface="KodchiangUPC" pitchFamily="18" charset="-34"/>
                <a:cs typeface="KodchiangUPC" pitchFamily="18" charset="-34"/>
              </a:rPr>
              <a:t>OBEC Network)</a:t>
            </a:r>
            <a:endParaRPr lang="th-TH" sz="6600" b="1" dirty="0">
              <a:latin typeface="KodchiangUPC" pitchFamily="18" charset="-34"/>
              <a:cs typeface="KodchiangUPC" pitchFamily="18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6512" y="3356992"/>
            <a:ext cx="9144000" cy="1752600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0070C0"/>
                </a:solidFill>
                <a:latin typeface="LilyUPC" pitchFamily="34" charset="-34"/>
                <a:cs typeface="LilyUPC" pitchFamily="34" charset="-34"/>
              </a:rPr>
              <a:t>วันที่  </a:t>
            </a:r>
            <a:r>
              <a:rPr lang="en-US" sz="4800" b="1" dirty="0" smtClean="0">
                <a:solidFill>
                  <a:srgbClr val="0070C0"/>
                </a:solidFill>
                <a:latin typeface="LilyUPC" pitchFamily="34" charset="-34"/>
                <a:cs typeface="LilyUPC" pitchFamily="34" charset="-34"/>
              </a:rPr>
              <a:t>2</a:t>
            </a:r>
            <a:r>
              <a:rPr lang="en-US" sz="4800" b="1" dirty="0">
                <a:solidFill>
                  <a:srgbClr val="0070C0"/>
                </a:solidFill>
                <a:latin typeface="LilyUPC" pitchFamily="34" charset="-34"/>
                <a:cs typeface="LilyUPC" pitchFamily="34" charset="-34"/>
              </a:rPr>
              <a:t>6</a:t>
            </a:r>
            <a:r>
              <a:rPr lang="th-TH" sz="4800" b="1" dirty="0" smtClean="0">
                <a:solidFill>
                  <a:srgbClr val="0070C0"/>
                </a:solidFill>
                <a:latin typeface="LilyUPC" pitchFamily="34" charset="-34"/>
                <a:cs typeface="LilyUPC" pitchFamily="34" charset="-34"/>
              </a:rPr>
              <a:t>  </a:t>
            </a:r>
            <a:r>
              <a:rPr lang="th-TH" sz="4800" b="1" dirty="0" smtClean="0">
                <a:solidFill>
                  <a:srgbClr val="0070C0"/>
                </a:solidFill>
                <a:latin typeface="LilyUPC" pitchFamily="34" charset="-34"/>
                <a:cs typeface="LilyUPC" pitchFamily="34" charset="-34"/>
              </a:rPr>
              <a:t>สิงหาคม  2557</a:t>
            </a:r>
          </a:p>
          <a:p>
            <a:r>
              <a:rPr lang="th-TH" sz="4800" b="1" dirty="0" smtClean="0">
                <a:solidFill>
                  <a:srgbClr val="0070C0"/>
                </a:solidFill>
                <a:latin typeface="LilyUPC" pitchFamily="34" charset="-34"/>
                <a:cs typeface="LilyUPC" pitchFamily="34" charset="-34"/>
              </a:rPr>
              <a:t>ณ  ห้องประชุมไพรวัลย์ธารา </a:t>
            </a:r>
            <a:r>
              <a:rPr lang="th-TH" sz="4800" b="1" dirty="0" err="1" smtClean="0">
                <a:solidFill>
                  <a:srgbClr val="0070C0"/>
                </a:solidFill>
                <a:latin typeface="LilyUPC" pitchFamily="34" charset="-34"/>
                <a:cs typeface="LilyUPC" pitchFamily="34" charset="-34"/>
              </a:rPr>
              <a:t>สพป</a:t>
            </a:r>
            <a:r>
              <a:rPr lang="th-TH" sz="4800" b="1" dirty="0" smtClean="0">
                <a:solidFill>
                  <a:srgbClr val="0070C0"/>
                </a:solidFill>
                <a:latin typeface="LilyUPC" pitchFamily="34" charset="-34"/>
                <a:cs typeface="LilyUPC" pitchFamily="34" charset="-34"/>
              </a:rPr>
              <a:t>.พัทลุง เขต 2</a:t>
            </a:r>
            <a:endParaRPr lang="th-TH" sz="4800" b="1" dirty="0">
              <a:solidFill>
                <a:srgbClr val="0070C0"/>
              </a:solidFill>
              <a:latin typeface="LilyUPC" pitchFamily="34" charset="-34"/>
              <a:cs typeface="LilyUPC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315724"/>
            <a:ext cx="9144000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latin typeface="KodchiangUPC" pitchFamily="18" charset="-34"/>
                <a:cs typeface="KodchiangUPC" pitchFamily="18" charset="-34"/>
              </a:rPr>
              <a:t>ศูนย์เทคโนโลยีสารสนเทศเพื่อการศึกษา</a:t>
            </a:r>
          </a:p>
          <a:p>
            <a:pPr algn="ctr"/>
            <a:r>
              <a:rPr lang="th-TH" sz="4800" b="1" dirty="0" smtClean="0">
                <a:latin typeface="KodchiangUPC" pitchFamily="18" charset="-34"/>
                <a:cs typeface="KodchiangUPC" pitchFamily="18" charset="-34"/>
              </a:rPr>
              <a:t>สำนักงานเขตพื้นที่การศึกษาประถมศึกษาพัทลุง เขต 2</a:t>
            </a:r>
            <a:endParaRPr lang="th-TH" sz="4800" b="1" dirty="0">
              <a:latin typeface="KodchiangUPC" pitchFamily="18" charset="-34"/>
              <a:cs typeface="Kodchiang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50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252536" y="274638"/>
            <a:ext cx="4211960" cy="121014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รูปแบบสื่อสัญญาณอินเทอร์เน็ต</a:t>
            </a:r>
            <a:endParaRPr lang="th-TH" b="1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7514" y="2564904"/>
            <a:ext cx="273630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 err="1" smtClean="0"/>
              <a:t>สกอ</a:t>
            </a:r>
            <a:r>
              <a:rPr lang="th-TH" sz="4400" dirty="0" smtClean="0"/>
              <a:t>.</a:t>
            </a:r>
            <a:endParaRPr lang="th-TH" sz="4400" dirty="0"/>
          </a:p>
        </p:txBody>
      </p:sp>
      <p:cxnSp>
        <p:nvCxnSpPr>
          <p:cNvPr id="18" name="ลูกศรเชื่อมต่อแบบตรง 17"/>
          <p:cNvCxnSpPr/>
          <p:nvPr/>
        </p:nvCxnSpPr>
        <p:spPr>
          <a:xfrm>
            <a:off x="3059832" y="3068960"/>
            <a:ext cx="165618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สี่เหลี่ยมผืนผ้า 10"/>
          <p:cNvSpPr/>
          <p:nvPr/>
        </p:nvSpPr>
        <p:spPr>
          <a:xfrm>
            <a:off x="4716016" y="2564904"/>
            <a:ext cx="3312368" cy="1224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UniNet</a:t>
            </a:r>
            <a:endParaRPr lang="th-TH" sz="4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14503"/>
            <a:ext cx="2744539" cy="146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82" y="4077072"/>
            <a:ext cx="2199084" cy="21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7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8596" y="1214422"/>
            <a:ext cx="8305800" cy="4637112"/>
          </a:xfrm>
        </p:spPr>
        <p:txBody>
          <a:bodyPr/>
          <a:lstStyle/>
          <a:p>
            <a:pPr>
              <a:buNone/>
            </a:pPr>
            <a:endParaRPr lang="th-TH" sz="4000" b="1" dirty="0">
              <a:latin typeface="JasmineUPC" pitchFamily="18" charset="-34"/>
              <a:cs typeface="JasmineUPC" pitchFamily="18" charset="-34"/>
            </a:endParaRPr>
          </a:p>
          <a:p>
            <a:pPr>
              <a:buNone/>
            </a:pPr>
            <a:r>
              <a:rPr lang="th-TH" sz="4000" b="1" dirty="0" smtClean="0">
                <a:latin typeface="JasmineUPC" pitchFamily="18" charset="-34"/>
                <a:cs typeface="JasmineUPC" pitchFamily="18" charset="-34"/>
              </a:rPr>
              <a:t>        </a:t>
            </a:r>
            <a:r>
              <a:rPr lang="th-TH" sz="4000" b="1" dirty="0" err="1" smtClean="0">
                <a:latin typeface="JasmineUPC" pitchFamily="18" charset="-34"/>
                <a:cs typeface="JasmineUPC" pitchFamily="18" charset="-34"/>
              </a:rPr>
              <a:t>สกอ</a:t>
            </a:r>
            <a:r>
              <a:rPr lang="th-TH" sz="4000" b="1" dirty="0" smtClean="0">
                <a:latin typeface="JasmineUPC" pitchFamily="18" charset="-34"/>
                <a:cs typeface="JasmineUPC" pitchFamily="18" charset="-34"/>
              </a:rPr>
              <a:t>. ได้ดำเนินการขยายโครงข่ายสายเคเบิล</a:t>
            </a:r>
            <a:br>
              <a:rPr lang="th-TH" sz="4000" b="1" dirty="0" smtClean="0">
                <a:latin typeface="JasmineUPC" pitchFamily="18" charset="-34"/>
                <a:cs typeface="JasmineUPC" pitchFamily="18" charset="-34"/>
              </a:rPr>
            </a:br>
            <a:r>
              <a:rPr lang="th-TH" sz="4000" b="1" dirty="0" smtClean="0">
                <a:latin typeface="JasmineUPC" pitchFamily="18" charset="-34"/>
                <a:cs typeface="JasmineUPC" pitchFamily="18" charset="-34"/>
              </a:rPr>
              <a:t>ใยแก้วนำแสง (</a:t>
            </a:r>
            <a:r>
              <a:rPr lang="en-US" sz="4000" b="1" dirty="0" smtClean="0">
                <a:latin typeface="JasmineUPC" pitchFamily="18" charset="-34"/>
                <a:cs typeface="JasmineUPC" pitchFamily="18" charset="-34"/>
              </a:rPr>
              <a:t>Fiber Optic Cable Network) </a:t>
            </a:r>
            <a:r>
              <a:rPr lang="th-TH" sz="4000" b="1" dirty="0" smtClean="0">
                <a:latin typeface="JasmineUPC" pitchFamily="18" charset="-34"/>
                <a:cs typeface="JasmineUPC" pitchFamily="18" charset="-34"/>
              </a:rPr>
              <a:t>ภายใต้โครงการเครือข่ายการศึกษาแห่งชาติ(</a:t>
            </a:r>
            <a:r>
              <a:rPr lang="en-US" sz="4000" b="1" dirty="0" smtClean="0">
                <a:latin typeface="JasmineUPC" pitchFamily="18" charset="-34"/>
                <a:cs typeface="JasmineUPC" pitchFamily="18" charset="-34"/>
              </a:rPr>
              <a:t>NEdNet ) </a:t>
            </a:r>
            <a:r>
              <a:rPr lang="th-TH" sz="4000" b="1" dirty="0" smtClean="0">
                <a:latin typeface="JasmineUPC" pitchFamily="18" charset="-34"/>
                <a:cs typeface="JasmineUPC" pitchFamily="18" charset="-34"/>
              </a:rPr>
              <a:t>โดยขยายระบบเครือข่ายจากโครงการเดิมออกไปอีก เพื่อให้ครอบคลุมพื้นที่มากขึ้น</a:t>
            </a:r>
            <a:endParaRPr lang="th-TH" sz="3600" b="1" dirty="0" smtClean="0">
              <a:latin typeface="JasmineUPC" pitchFamily="18" charset="-34"/>
              <a:cs typeface="JasmineUPC" pitchFamily="18" charset="-34"/>
            </a:endParaRPr>
          </a:p>
          <a:p>
            <a:endParaRPr lang="th-TH" sz="4000" b="1" dirty="0" smtClean="0">
              <a:latin typeface="JasmineUPC" pitchFamily="18" charset="-34"/>
              <a:cs typeface="JasmineUPC" pitchFamily="18" charset="-34"/>
            </a:endParaRPr>
          </a:p>
          <a:p>
            <a:endParaRPr lang="th-TH" sz="4000" b="1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4907628" y="954990"/>
            <a:ext cx="38651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prstClr val="white"/>
                </a:solidFill>
                <a:latin typeface="Consolas"/>
                <a:cs typeface="JasmineUPC" pitchFamily="18" charset="-34"/>
              </a:rPr>
              <a:t>2555-2557</a:t>
            </a:r>
            <a:endParaRPr lang="th-TH" sz="6000" dirty="0">
              <a:solidFill>
                <a:prstClr val="white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587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252536" y="274638"/>
            <a:ext cx="4211960" cy="121014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รูปแบบสื่อสัญญาณอินเทอร์เน็ต</a:t>
            </a:r>
            <a:endParaRPr lang="th-TH" b="1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7514" y="2564904"/>
            <a:ext cx="273630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 err="1" smtClean="0"/>
              <a:t>สกอ</a:t>
            </a:r>
            <a:r>
              <a:rPr lang="th-TH" sz="4400" dirty="0" smtClean="0"/>
              <a:t>.</a:t>
            </a:r>
            <a:endParaRPr lang="th-TH" sz="4400" dirty="0"/>
          </a:p>
        </p:txBody>
      </p:sp>
      <p:cxnSp>
        <p:nvCxnSpPr>
          <p:cNvPr id="18" name="ลูกศรเชื่อมต่อแบบตรง 17"/>
          <p:cNvCxnSpPr/>
          <p:nvPr/>
        </p:nvCxnSpPr>
        <p:spPr>
          <a:xfrm>
            <a:off x="3059832" y="3068960"/>
            <a:ext cx="165618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สี่เหลี่ยมผืนผ้า 10"/>
          <p:cNvSpPr/>
          <p:nvPr/>
        </p:nvSpPr>
        <p:spPr>
          <a:xfrm>
            <a:off x="4716016" y="2564904"/>
            <a:ext cx="3312368" cy="1224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UniNet</a:t>
            </a:r>
            <a:endParaRPr lang="th-TH" sz="4400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700093" y="3817643"/>
            <a:ext cx="3312368" cy="1257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NedNet</a:t>
            </a:r>
            <a:endParaRPr lang="th-TH" sz="4400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07605" y="3817643"/>
            <a:ext cx="2736304" cy="12241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 err="1" smtClean="0"/>
              <a:t>สพฐ</a:t>
            </a:r>
            <a:r>
              <a:rPr lang="th-TH" sz="4400" dirty="0" smtClean="0"/>
              <a:t>.</a:t>
            </a:r>
            <a:endParaRPr lang="th-TH" sz="4400" dirty="0"/>
          </a:p>
        </p:txBody>
      </p:sp>
      <p:cxnSp>
        <p:nvCxnSpPr>
          <p:cNvPr id="8" name="ลูกศรเชื่อมต่อแบบตรง 7"/>
          <p:cNvCxnSpPr/>
          <p:nvPr/>
        </p:nvCxnSpPr>
        <p:spPr>
          <a:xfrm>
            <a:off x="3043909" y="4429711"/>
            <a:ext cx="165618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14503"/>
            <a:ext cx="2744539" cy="146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83" y="4725144"/>
            <a:ext cx="1229317" cy="17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4211960" cy="121014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รูปแบบสื่อสัญญาณอินเทอร์เน็ต</a:t>
            </a:r>
            <a:endParaRPr lang="th-TH" b="1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400557"/>
              </p:ext>
            </p:extLst>
          </p:nvPr>
        </p:nvGraphicFramePr>
        <p:xfrm>
          <a:off x="4572000" y="332656"/>
          <a:ext cx="4248472" cy="609821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248472"/>
              </a:tblGrid>
              <a:tr h="12241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H SarabunPSK"/>
                          <a:cs typeface="+mj-cs"/>
                        </a:rPr>
                        <a:t>Uninet</a:t>
                      </a:r>
                      <a:r>
                        <a:rPr lang="en-US" sz="4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/>
                          <a:cs typeface="+mj-cs"/>
                        </a:rPr>
                        <a:t> / (</a:t>
                      </a:r>
                      <a:r>
                        <a:rPr lang="en-US" sz="4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H SarabunPSK"/>
                          <a:cs typeface="+mj-cs"/>
                        </a:rPr>
                        <a:t>NEdNet</a:t>
                      </a:r>
                      <a:r>
                        <a:rPr lang="en-US" sz="4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/>
                          <a:cs typeface="+mj-cs"/>
                        </a:rPr>
                        <a:t>)</a:t>
                      </a:r>
                      <a:endParaRPr lang="th-TH" sz="4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ctr"/>
                </a:tc>
              </a:tr>
              <a:tr h="717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IP VPN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10391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DSL VPN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10391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IP Star SAMART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10391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TOT Satellite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  <a:tr h="10391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TOT Wi-Net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179512" y="2564904"/>
            <a:ext cx="273630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OBEC-Net</a:t>
            </a:r>
            <a:endParaRPr lang="th-TH" sz="4400" dirty="0"/>
          </a:p>
        </p:txBody>
      </p:sp>
      <p:cxnSp>
        <p:nvCxnSpPr>
          <p:cNvPr id="6" name="ลูกศรเชื่อมต่อแบบตรง 5"/>
          <p:cNvCxnSpPr/>
          <p:nvPr/>
        </p:nvCxnSpPr>
        <p:spPr>
          <a:xfrm flipV="1">
            <a:off x="2915816" y="914400"/>
            <a:ext cx="1706488" cy="17945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ลูกศรเชื่อมต่อแบบตรง 8"/>
          <p:cNvCxnSpPr/>
          <p:nvPr/>
        </p:nvCxnSpPr>
        <p:spPr>
          <a:xfrm>
            <a:off x="2915816" y="3356992"/>
            <a:ext cx="1706488" cy="720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/>
          <p:cNvCxnSpPr/>
          <p:nvPr/>
        </p:nvCxnSpPr>
        <p:spPr>
          <a:xfrm flipV="1">
            <a:off x="2915816" y="2127757"/>
            <a:ext cx="1706488" cy="9051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2915816" y="3068960"/>
            <a:ext cx="17064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2915816" y="3509392"/>
            <a:ext cx="1706488" cy="14587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>
            <a:off x="2915816" y="3554969"/>
            <a:ext cx="1706488" cy="28263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77072"/>
            <a:ext cx="1512168" cy="21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1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69629" y="366436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950482" y="2082668"/>
            <a:ext cx="1863305" cy="12508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TOT/CAT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409276" y="1966210"/>
            <a:ext cx="1863305" cy="125083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UniNet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222730" y="4223457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</a:rPr>
              <a:t>สพป./สพม.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06099" y="5344304"/>
            <a:ext cx="1530110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62298" y="5281630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>
            <a:stCxn id="4" idx="3"/>
            <a:endCxn id="6" idx="7"/>
          </p:cNvCxnSpPr>
          <p:nvPr/>
        </p:nvCxnSpPr>
        <p:spPr>
          <a:xfrm flipH="1">
            <a:off x="2999706" y="1434086"/>
            <a:ext cx="642798" cy="71530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5"/>
            <a:endCxn id="5" idx="0"/>
          </p:cNvCxnSpPr>
          <p:nvPr/>
        </p:nvCxnSpPr>
        <p:spPr>
          <a:xfrm>
            <a:off x="4960059" y="1434086"/>
            <a:ext cx="922076" cy="6485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 flipH="1">
            <a:off x="2154383" y="3217041"/>
            <a:ext cx="186546" cy="10064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7" idx="0"/>
          </p:cNvCxnSpPr>
          <p:nvPr/>
        </p:nvCxnSpPr>
        <p:spPr>
          <a:xfrm flipH="1">
            <a:off x="2154383" y="3150319"/>
            <a:ext cx="3068974" cy="10731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4"/>
            <a:endCxn id="9" idx="1"/>
          </p:cNvCxnSpPr>
          <p:nvPr/>
        </p:nvCxnSpPr>
        <p:spPr>
          <a:xfrm>
            <a:off x="5882135" y="3333499"/>
            <a:ext cx="1583871" cy="2095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5"/>
            <a:endCxn id="8" idx="1"/>
          </p:cNvCxnSpPr>
          <p:nvPr/>
        </p:nvCxnSpPr>
        <p:spPr>
          <a:xfrm>
            <a:off x="2999706" y="3033861"/>
            <a:ext cx="730472" cy="245825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232934" y="5326200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>
            <a:stCxn id="6" idx="6"/>
            <a:endCxn id="25" idx="1"/>
          </p:cNvCxnSpPr>
          <p:nvPr/>
        </p:nvCxnSpPr>
        <p:spPr>
          <a:xfrm>
            <a:off x="3272581" y="2591625"/>
            <a:ext cx="2164061" cy="288238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5" idx="4"/>
            <a:endCxn id="25" idx="1"/>
          </p:cNvCxnSpPr>
          <p:nvPr/>
        </p:nvCxnSpPr>
        <p:spPr>
          <a:xfrm flipH="1">
            <a:off x="5436642" y="3333499"/>
            <a:ext cx="445493" cy="2140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473643" y="576352"/>
            <a:ext cx="154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OBEC Gateway</a:t>
            </a:r>
            <a:endParaRPr lang="en-US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-25362"/>
            <a:ext cx="9144000" cy="165416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h-TH" sz="4800" b="1" dirty="0" smtClean="0">
                <a:cs typeface="+mj-cs"/>
              </a:rPr>
              <a:t>ข้อมูลเครือข่ายโรงเรียนในสังกัด </a:t>
            </a:r>
            <a:r>
              <a:rPr lang="th-TH" sz="4800" b="1" dirty="0" err="1" smtClean="0">
                <a:cs typeface="+mj-cs"/>
              </a:rPr>
              <a:t>สพป</a:t>
            </a:r>
            <a:r>
              <a:rPr lang="th-TH" sz="4800" b="1" dirty="0" smtClean="0">
                <a:cs typeface="+mj-cs"/>
              </a:rPr>
              <a:t>.พัทลุง เขต 2</a:t>
            </a:r>
            <a:endParaRPr lang="th-TH" sz="4800" b="1" dirty="0">
              <a:cs typeface="+mj-cs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cs typeface="+mj-cs"/>
              </a:rPr>
              <a:t>UniNet</a:t>
            </a:r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 (</a:t>
            </a:r>
            <a:r>
              <a:rPr lang="en-US" sz="4000" b="1" dirty="0" err="1" smtClean="0">
                <a:solidFill>
                  <a:srgbClr val="0070C0"/>
                </a:solidFill>
                <a:cs typeface="+mj-cs"/>
              </a:rPr>
              <a:t>NEdNet</a:t>
            </a:r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)  </a:t>
            </a:r>
            <a:r>
              <a:rPr lang="th-TH" sz="4000" b="1" dirty="0" smtClean="0">
                <a:solidFill>
                  <a:srgbClr val="0070C0"/>
                </a:solidFill>
                <a:cs typeface="+mj-cs"/>
              </a:rPr>
              <a:t>    	จำนวน	  29  โรงเรียน</a:t>
            </a:r>
          </a:p>
          <a:p>
            <a:r>
              <a:rPr lang="en-US" sz="4000" b="1" dirty="0" err="1" smtClean="0">
                <a:solidFill>
                  <a:srgbClr val="0070C0"/>
                </a:solidFill>
                <a:cs typeface="+mj-cs"/>
              </a:rPr>
              <a:t>IPStar</a:t>
            </a:r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cs typeface="+mj-cs"/>
              </a:rPr>
              <a:t>Samart</a:t>
            </a:r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		</a:t>
            </a:r>
            <a:r>
              <a:rPr lang="th-TH" sz="4000" b="1" dirty="0" smtClean="0">
                <a:solidFill>
                  <a:srgbClr val="0070C0"/>
                </a:solidFill>
                <a:cs typeface="+mj-cs"/>
              </a:rPr>
              <a:t>จำนวน  41  โรงเรียน</a:t>
            </a:r>
          </a:p>
          <a:p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TOT Satellite		</a:t>
            </a:r>
            <a:r>
              <a:rPr lang="th-TH" sz="4000" b="1" dirty="0" smtClean="0">
                <a:solidFill>
                  <a:srgbClr val="0070C0"/>
                </a:solidFill>
                <a:cs typeface="+mj-cs"/>
              </a:rPr>
              <a:t>จำนวน  14  โรงเรียน</a:t>
            </a:r>
          </a:p>
          <a:p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TOT Wi-Net		</a:t>
            </a:r>
            <a:r>
              <a:rPr lang="th-TH" sz="4000" b="1" dirty="0" smtClean="0">
                <a:solidFill>
                  <a:srgbClr val="0070C0"/>
                </a:solidFill>
                <a:cs typeface="+mj-cs"/>
              </a:rPr>
              <a:t>	จำนวน  </a:t>
            </a:r>
            <a:r>
              <a:rPr lang="th-TH" sz="4000" b="1" dirty="0">
                <a:solidFill>
                  <a:srgbClr val="0070C0"/>
                </a:solidFill>
                <a:cs typeface="+mj-cs"/>
              </a:rPr>
              <a:t>5</a:t>
            </a:r>
            <a:r>
              <a:rPr lang="th-TH" sz="4000" b="1" dirty="0" smtClean="0">
                <a:solidFill>
                  <a:srgbClr val="0070C0"/>
                </a:solidFill>
                <a:cs typeface="+mj-cs"/>
              </a:rPr>
              <a:t>  โรงเรียน</a:t>
            </a:r>
          </a:p>
          <a:p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DSL VPN			</a:t>
            </a:r>
            <a:r>
              <a:rPr lang="th-TH" sz="4000" b="1" dirty="0" smtClean="0">
                <a:solidFill>
                  <a:srgbClr val="0070C0"/>
                </a:solidFill>
                <a:cs typeface="+mj-cs"/>
              </a:rPr>
              <a:t>จำนวน  54  โรงเรียน</a:t>
            </a:r>
          </a:p>
          <a:p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IP VPN 			</a:t>
            </a:r>
            <a:r>
              <a:rPr lang="th-TH" sz="4000" b="1" dirty="0" smtClean="0">
                <a:solidFill>
                  <a:srgbClr val="0070C0"/>
                </a:solidFill>
                <a:cs typeface="+mj-cs"/>
              </a:rPr>
              <a:t>	จำนวน   2    โรงเรียน</a:t>
            </a:r>
          </a:p>
          <a:p>
            <a:r>
              <a:rPr lang="en-US" sz="4000" b="1" dirty="0" smtClean="0">
                <a:solidFill>
                  <a:srgbClr val="0070C0"/>
                </a:solidFill>
                <a:cs typeface="+mj-cs"/>
              </a:rPr>
              <a:t>CAT (MPLS)		</a:t>
            </a:r>
            <a:r>
              <a:rPr lang="th-TH" sz="4000" b="1" dirty="0" smtClean="0">
                <a:solidFill>
                  <a:srgbClr val="0070C0"/>
                </a:solidFill>
                <a:cs typeface="+mj-cs"/>
              </a:rPr>
              <a:t>	จำนวน	   1   โรงเรียน</a:t>
            </a:r>
          </a:p>
          <a:p>
            <a:endParaRPr lang="th-TH" sz="4000" b="1" dirty="0" smtClean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05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normAutofit/>
          </a:bodyPr>
          <a:lstStyle/>
          <a:p>
            <a:r>
              <a:rPr lang="th-TH" sz="4800" b="1" dirty="0" smtClean="0"/>
              <a:t>สื่อรับสัญญาณอินเทอร์เน็ต</a:t>
            </a:r>
            <a:endParaRPr lang="th-TH" sz="4800" b="1" dirty="0"/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451581"/>
              </p:ext>
            </p:extLst>
          </p:nvPr>
        </p:nvGraphicFramePr>
        <p:xfrm>
          <a:off x="179512" y="980728"/>
          <a:ext cx="8856984" cy="568541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167994"/>
                <a:gridCol w="4688990"/>
              </a:tblGrid>
              <a:tr h="79208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200" b="1" u="none" strike="noStrike" dirty="0" smtClean="0">
                          <a:effectLst/>
                        </a:rPr>
                        <a:t>สื่อ </a:t>
                      </a:r>
                      <a:r>
                        <a:rPr lang="th-TH" sz="3600" b="1" u="none" strike="noStrike" dirty="0" smtClean="0">
                          <a:effectLst/>
                        </a:rPr>
                        <a:t>ปัจจุบัน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600" b="1" u="none" strike="noStrike" dirty="0" smtClean="0">
                          <a:effectLst/>
                        </a:rPr>
                        <a:t>ความเร็วปัจจุบัน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ctr"/>
                </a:tc>
              </a:tr>
              <a:tr h="614141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H SarabunPSK"/>
                          <a:cs typeface="+mj-cs"/>
                        </a:rPr>
                        <a:t>Uninet</a:t>
                      </a:r>
                      <a:endParaRPr 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/>
                          <a:cs typeface="+mj-cs"/>
                        </a:rPr>
                        <a:t>ไม่เกิน</a:t>
                      </a:r>
                      <a:r>
                        <a:rPr lang="th-TH" sz="3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/>
                          <a:cs typeface="+mj-cs"/>
                        </a:rPr>
                        <a:t> 100</a:t>
                      </a:r>
                      <a:r>
                        <a:rPr lang="en-US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/>
                          <a:cs typeface="+mj-cs"/>
                        </a:rPr>
                        <a:t> mbps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</a:tr>
              <a:tr h="5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cs typeface="+mj-cs"/>
                        </a:rPr>
                        <a:t>IP VPN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  <a:cs typeface="+mj-cs"/>
                        </a:rPr>
                        <a:t>4 Mbps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</a:tr>
              <a:tr h="7764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cs typeface="+mj-cs"/>
                        </a:rPr>
                        <a:t>DSL VPN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  <a:cs typeface="+mj-cs"/>
                        </a:rPr>
                        <a:t>4096/512 Kbps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</a:tr>
              <a:tr h="73250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cs typeface="+mj-cs"/>
                        </a:rPr>
                        <a:t>IP Star SAMART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  <a:cs typeface="+mj-cs"/>
                        </a:rPr>
                        <a:t>2048/1024 Kbps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</a:tr>
              <a:tr h="67613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cs typeface="+mj-cs"/>
                        </a:rPr>
                        <a:t>TOT Satellite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  <a:cs typeface="+mj-cs"/>
                        </a:rPr>
                        <a:t>2048/1024 Kbps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</a:tr>
              <a:tr h="77644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cs typeface="+mj-cs"/>
                        </a:rPr>
                        <a:t>TOT Wi-Net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  <a:cs typeface="+mj-cs"/>
                        </a:rPr>
                        <a:t>4096/512 </a:t>
                      </a:r>
                      <a:r>
                        <a:rPr lang="en-US" sz="3200" u="none" strike="noStrike" dirty="0" smtClean="0">
                          <a:effectLst/>
                          <a:cs typeface="+mj-cs"/>
                        </a:rPr>
                        <a:t>Kbps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  <a:cs typeface="+mj-cs"/>
                      </a:endParaRPr>
                    </a:p>
                  </a:txBody>
                  <a:tcPr marL="9525" marR="9525" marT="9525" marB="0" anchor="b"/>
                </a:tc>
              </a:tr>
              <a:tr h="77644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</a:t>
                      </a:r>
                      <a:r>
                        <a:rPr lang="en-US" sz="24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MPLS</a:t>
                      </a:r>
                      <a:endParaRPr lang="en-US" sz="2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H SarabunPSK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j-cs"/>
                        </a:rPr>
                        <a:t>5 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Mbps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4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691680" y="2276872"/>
            <a:ext cx="5832648" cy="410445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IP STAR SAMART</a:t>
            </a:r>
          </a:p>
          <a:p>
            <a:pPr fontAlgn="b"/>
            <a:r>
              <a:rPr lang="en-US" sz="5400" dirty="0" smtClean="0"/>
              <a:t>TOT </a:t>
            </a:r>
            <a:r>
              <a:rPr lang="en-US" sz="5400" dirty="0"/>
              <a:t>Satellite</a:t>
            </a:r>
            <a:endParaRPr lang="en-US" sz="5400" dirty="0">
              <a:solidFill>
                <a:srgbClr val="000000"/>
              </a:solidFill>
              <a:latin typeface="TH SarabunPSK"/>
            </a:endParaRPr>
          </a:p>
          <a:p>
            <a:r>
              <a:rPr lang="en-US" sz="5400" dirty="0" smtClean="0"/>
              <a:t>TOT  WI-Net</a:t>
            </a:r>
          </a:p>
          <a:p>
            <a:r>
              <a:rPr lang="en-US" sz="5400" dirty="0" smtClean="0"/>
              <a:t>Fiber Optic</a:t>
            </a:r>
          </a:p>
          <a:p>
            <a:pPr marL="0" indent="0">
              <a:buNone/>
            </a:pPr>
            <a:endParaRPr lang="th-TH" sz="5400" dirty="0" smtClean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2656"/>
            <a:ext cx="5256584" cy="115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5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3D3D-B460-49D5-A3ED-3D6DCEA250E0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73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773137" name="Text Box 17"/>
          <p:cNvSpPr txBox="1">
            <a:spLocks noChangeArrowheads="1"/>
          </p:cNvSpPr>
          <p:nvPr/>
        </p:nvSpPr>
        <p:spPr bwMode="auto">
          <a:xfrm>
            <a:off x="1515208" y="2060578"/>
            <a:ext cx="5914292" cy="37449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4000" smtClean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73140" name="Picture 20" descr="iPSTAR_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21" y="3629744"/>
            <a:ext cx="445330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3142" name="Text Box 22"/>
          <p:cNvSpPr txBox="1">
            <a:spLocks noChangeArrowheads="1"/>
          </p:cNvSpPr>
          <p:nvPr/>
        </p:nvSpPr>
        <p:spPr bwMode="auto">
          <a:xfrm>
            <a:off x="783249" y="906416"/>
            <a:ext cx="764344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7200" b="1" i="1" dirty="0" err="1" smtClean="0">
                <a:solidFill>
                  <a:srgbClr val="333399"/>
                </a:solidFill>
                <a:cs typeface="Angsana New" pitchFamily="18" charset="-34"/>
              </a:rPr>
              <a:t>IPStar</a:t>
            </a:r>
            <a:r>
              <a:rPr lang="en-US" sz="7200" b="1" i="1" dirty="0" smtClean="0">
                <a:solidFill>
                  <a:srgbClr val="333399"/>
                </a:solidFill>
                <a:cs typeface="Angsana New" pitchFamily="18" charset="-34"/>
              </a:rPr>
              <a:t> </a:t>
            </a:r>
            <a:r>
              <a:rPr lang="en-US" sz="7200" b="1" i="1" dirty="0" err="1" smtClean="0">
                <a:solidFill>
                  <a:srgbClr val="333399"/>
                </a:solidFill>
                <a:cs typeface="Angsana New" pitchFamily="18" charset="-34"/>
              </a:rPr>
              <a:t>Samart</a:t>
            </a:r>
            <a:endParaRPr lang="en-US" sz="7200" b="1" i="1" dirty="0" smtClean="0">
              <a:solidFill>
                <a:srgbClr val="333399"/>
              </a:solidFill>
              <a:cs typeface="Angsana New" pitchFamily="18" charset="-34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7200" b="1" i="1" dirty="0" smtClean="0">
                <a:solidFill>
                  <a:srgbClr val="333399"/>
                </a:solidFill>
                <a:cs typeface="Angsana New" pitchFamily="18" charset="-34"/>
              </a:rPr>
              <a:t> TOT Satellite</a:t>
            </a:r>
            <a:endParaRPr lang="th-TH" sz="7200" b="1" i="1" dirty="0" smtClean="0">
              <a:solidFill>
                <a:srgbClr val="333399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655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122A-1FCD-4C3C-A1CF-4B55FDD34A2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37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837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76475"/>
            <a:ext cx="324875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76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76478"/>
            <a:ext cx="28956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7637" name="Rectangle 5"/>
          <p:cNvSpPr>
            <a:spLocks noChangeArrowheads="1"/>
          </p:cNvSpPr>
          <p:nvPr/>
        </p:nvSpPr>
        <p:spPr bwMode="auto">
          <a:xfrm>
            <a:off x="5857144" y="1458914"/>
            <a:ext cx="1726755" cy="52322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JasmineUPC" pitchFamily="18" charset="-34"/>
              </a:rPr>
              <a:t>อุปกรณ์ภายใน</a:t>
            </a:r>
          </a:p>
        </p:txBody>
      </p:sp>
      <p:sp>
        <p:nvSpPr>
          <p:cNvPr id="837638" name="Rectangle 6"/>
          <p:cNvSpPr>
            <a:spLocks noChangeArrowheads="1"/>
          </p:cNvSpPr>
          <p:nvPr/>
        </p:nvSpPr>
        <p:spPr bwMode="auto">
          <a:xfrm>
            <a:off x="1795098" y="1484314"/>
            <a:ext cx="1957587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th-TH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JasmineUPC" pitchFamily="18" charset="-34"/>
              </a:rPr>
              <a:t>อุปกรณ์ภายนอก</a:t>
            </a:r>
          </a:p>
        </p:txBody>
      </p:sp>
      <p:sp>
        <p:nvSpPr>
          <p:cNvPr id="837639" name="Rectangle 7"/>
          <p:cNvSpPr>
            <a:spLocks noChangeArrowheads="1"/>
          </p:cNvSpPr>
          <p:nvPr/>
        </p:nvSpPr>
        <p:spPr bwMode="auto">
          <a:xfrm>
            <a:off x="2312378" y="692150"/>
            <a:ext cx="465259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อุปกรณ์ภาคพื้นดิน</a:t>
            </a:r>
          </a:p>
        </p:txBody>
      </p:sp>
    </p:spTree>
    <p:extLst>
      <p:ext uri="{BB962C8B-B14F-4D97-AF65-F5344CB8AC3E}">
        <p14:creationId xmlns:p14="http://schemas.microsoft.com/office/powerpoint/2010/main" val="62597479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2" y="844319"/>
            <a:ext cx="768265" cy="1097082"/>
          </a:xfrm>
          <a:prstGeom prst="rect">
            <a:avLst/>
          </a:prstGeom>
        </p:spPr>
      </p:pic>
      <p:pic>
        <p:nvPicPr>
          <p:cNvPr id="5" name="Picture 9" descr="Description: https://encrypted-tbn2.gstatic.com/images?q=tbn:ANd9GcSN2DJuFxOHHz2WTQy-OSZthVbXPQbVG3CgjeON4qKz5S_VyOR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23" y="833168"/>
            <a:ext cx="1306814" cy="12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7" y="1266503"/>
            <a:ext cx="1553446" cy="57832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16" y="2076518"/>
            <a:ext cx="1587442" cy="849676"/>
          </a:xfrm>
          <a:prstGeom prst="rect">
            <a:avLst/>
          </a:prstGeom>
        </p:spPr>
      </p:pic>
      <p:pic>
        <p:nvPicPr>
          <p:cNvPr id="8" name="Pictur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1346630" cy="32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1" descr="Description: C:\Users\YAI\Desktop\Illus\CATTelecom_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58" y="2293508"/>
            <a:ext cx="1370861" cy="41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96752"/>
            <a:ext cx="494250" cy="6480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6630" y="3861048"/>
            <a:ext cx="4593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97" y="847863"/>
            <a:ext cx="768265" cy="1097082"/>
          </a:xfrm>
          <a:prstGeom prst="rect">
            <a:avLst/>
          </a:prstGeom>
        </p:spPr>
      </p:pic>
      <p:pic>
        <p:nvPicPr>
          <p:cNvPr id="13" name="Picture 9" descr="Description: https://encrypted-tbn2.gstatic.com/images?q=tbn:ANd9GcSN2DJuFxOHHz2WTQy-OSZthVbXPQbVG3CgjeON4qKz5S_VyOR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08" y="836712"/>
            <a:ext cx="1306814" cy="12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ตัวแทนเนื้อหา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22" y="1270047"/>
            <a:ext cx="1553446" cy="578321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01" y="2080062"/>
            <a:ext cx="1587442" cy="849676"/>
          </a:xfrm>
          <a:prstGeom prst="rect">
            <a:avLst/>
          </a:prstGeom>
        </p:spPr>
      </p:pic>
      <p:pic>
        <p:nvPicPr>
          <p:cNvPr id="16" name="Pictur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85" y="2352424"/>
            <a:ext cx="1346630" cy="32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61" descr="Description: C:\Users\YAI\Desktop\Illus\CATTelecom_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43" y="2297052"/>
            <a:ext cx="1370861" cy="41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97" y="1200296"/>
            <a:ext cx="494250" cy="648072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7" y="2720071"/>
            <a:ext cx="768265" cy="1097082"/>
          </a:xfrm>
          <a:prstGeom prst="rect">
            <a:avLst/>
          </a:prstGeom>
        </p:spPr>
      </p:pic>
      <p:pic>
        <p:nvPicPr>
          <p:cNvPr id="20" name="Picture 9" descr="Description: https://encrypted-tbn2.gstatic.com/images?q=tbn:ANd9GcSN2DJuFxOHHz2WTQy-OSZthVbXPQbVG3CgjeON4qKz5S_VyOR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88" y="2708920"/>
            <a:ext cx="1306814" cy="12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ตัวแทนเนื้อหา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02" y="3142255"/>
            <a:ext cx="1553446" cy="578321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81" y="3952270"/>
            <a:ext cx="1587442" cy="849676"/>
          </a:xfrm>
          <a:prstGeom prst="rect">
            <a:avLst/>
          </a:prstGeom>
        </p:spPr>
      </p:pic>
      <p:pic>
        <p:nvPicPr>
          <p:cNvPr id="23" name="Pictur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" y="4224632"/>
            <a:ext cx="1346630" cy="32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61" descr="Description: C:\Users\YAI\Desktop\Illus\CATTelecom_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23" y="4169260"/>
            <a:ext cx="1370861" cy="41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77" y="3072504"/>
            <a:ext cx="494250" cy="648072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97" y="2720071"/>
            <a:ext cx="768265" cy="1097082"/>
          </a:xfrm>
          <a:prstGeom prst="rect">
            <a:avLst/>
          </a:prstGeom>
        </p:spPr>
      </p:pic>
      <p:pic>
        <p:nvPicPr>
          <p:cNvPr id="27" name="Picture 9" descr="Description: https://encrypted-tbn2.gstatic.com/images?q=tbn:ANd9GcSN2DJuFxOHHz2WTQy-OSZthVbXPQbVG3CgjeON4qKz5S_VyOR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08" y="2708920"/>
            <a:ext cx="1306814" cy="12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ตัวแทนเนื้อหา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22" y="3142255"/>
            <a:ext cx="1553446" cy="578321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01" y="3952270"/>
            <a:ext cx="1587442" cy="849676"/>
          </a:xfrm>
          <a:prstGeom prst="rect">
            <a:avLst/>
          </a:prstGeom>
        </p:spPr>
      </p:pic>
      <p:pic>
        <p:nvPicPr>
          <p:cNvPr id="30" name="Pictur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85" y="4224632"/>
            <a:ext cx="1346630" cy="32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1" descr="Description: C:\Users\YAI\Desktop\Illus\CATTelecom_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43" y="4169260"/>
            <a:ext cx="1370861" cy="41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997" y="3072504"/>
            <a:ext cx="494250" cy="64807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8" y="4731501"/>
            <a:ext cx="768265" cy="1097082"/>
          </a:xfrm>
          <a:prstGeom prst="rect">
            <a:avLst/>
          </a:prstGeom>
        </p:spPr>
      </p:pic>
      <p:pic>
        <p:nvPicPr>
          <p:cNvPr id="34" name="Picture 9" descr="Description: https://encrypted-tbn2.gstatic.com/images?q=tbn:ANd9GcSN2DJuFxOHHz2WTQy-OSZthVbXPQbVG3CgjeON4qKz5S_VyOR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19" y="4720350"/>
            <a:ext cx="1306814" cy="12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ตัวแทนเนื้อหา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33" y="5153685"/>
            <a:ext cx="1553446" cy="578321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12" y="5963700"/>
            <a:ext cx="1587442" cy="849676"/>
          </a:xfrm>
          <a:prstGeom prst="rect">
            <a:avLst/>
          </a:prstGeom>
        </p:spPr>
      </p:pic>
      <p:pic>
        <p:nvPicPr>
          <p:cNvPr id="37" name="Pictur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36062"/>
            <a:ext cx="1346630" cy="32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61" descr="Description: C:\Users\YAI\Desktop\Illus\CATTelecom_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54" y="6180690"/>
            <a:ext cx="1370861" cy="41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รูปภาพ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08" y="5083934"/>
            <a:ext cx="494250" cy="648072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20" y="4664287"/>
            <a:ext cx="768265" cy="1097082"/>
          </a:xfrm>
          <a:prstGeom prst="rect">
            <a:avLst/>
          </a:prstGeom>
        </p:spPr>
      </p:pic>
      <p:pic>
        <p:nvPicPr>
          <p:cNvPr id="41" name="Picture 9" descr="Description: https://encrypted-tbn2.gstatic.com/images?q=tbn:ANd9GcSN2DJuFxOHHz2WTQy-OSZthVbXPQbVG3CgjeON4qKz5S_VyOR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31" y="4653136"/>
            <a:ext cx="1306814" cy="12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ตัวแทนเนื้อหา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45" y="5086471"/>
            <a:ext cx="1553446" cy="578321"/>
          </a:xfrm>
          <a:prstGeom prst="rect">
            <a:avLst/>
          </a:prstGeom>
        </p:spPr>
      </p:pic>
      <p:pic>
        <p:nvPicPr>
          <p:cNvPr id="43" name="รูปภาพ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24" y="5896486"/>
            <a:ext cx="1587442" cy="849676"/>
          </a:xfrm>
          <a:prstGeom prst="rect">
            <a:avLst/>
          </a:prstGeom>
        </p:spPr>
      </p:pic>
      <p:pic>
        <p:nvPicPr>
          <p:cNvPr id="44" name="Pictur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168848"/>
            <a:ext cx="1346630" cy="32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61" descr="Description: C:\Users\YAI\Desktop\Illus\CATTelecom_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66" y="6113476"/>
            <a:ext cx="1370861" cy="41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20" y="5016720"/>
            <a:ext cx="494250" cy="64807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051720" y="57398"/>
            <a:ext cx="5646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</a:rPr>
              <a:t>OBEC-Net Network</a:t>
            </a:r>
            <a:endParaRPr lang="th-TH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837639" name="Rectangle 7"/>
          <p:cNvSpPr>
            <a:spLocks noChangeArrowheads="1"/>
          </p:cNvSpPr>
          <p:nvPr/>
        </p:nvSpPr>
        <p:spPr bwMode="auto">
          <a:xfrm>
            <a:off x="2312378" y="692150"/>
            <a:ext cx="46525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รุ่นเก่า</a:t>
            </a:r>
          </a:p>
        </p:txBody>
      </p:sp>
      <p:pic>
        <p:nvPicPr>
          <p:cNvPr id="5122" name="Picture 2" descr="C:\Users\UTD2\Desktop\ชี้แจงระบบเน็ตโรงเรียน\รวมรูป\10364022_804010882972575_5534497852905245462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5"/>
          <a:stretch/>
        </p:blipFill>
        <p:spPr bwMode="auto">
          <a:xfrm>
            <a:off x="1691604" y="1628800"/>
            <a:ext cx="5254007" cy="42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44020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837639" name="Rectangle 7"/>
          <p:cNvSpPr>
            <a:spLocks noChangeArrowheads="1"/>
          </p:cNvSpPr>
          <p:nvPr/>
        </p:nvSpPr>
        <p:spPr bwMode="auto">
          <a:xfrm>
            <a:off x="2312378" y="692150"/>
            <a:ext cx="465259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รุ่นใหม่</a:t>
            </a:r>
          </a:p>
        </p:txBody>
      </p:sp>
      <p:pic>
        <p:nvPicPr>
          <p:cNvPr id="4098" name="Picture 2" descr="C:\Users\UTD2\Desktop\ชี้แจงระบบเน็ตโรงเรียน\รวมรูป\10152015_718730088185340_544121865615234942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70" y="1700808"/>
            <a:ext cx="729681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0287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15C48-EFC4-46B3-8929-D234F862D99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40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840707" name="Object 3"/>
          <p:cNvGraphicFramePr>
            <a:graphicFrameLocks noChangeAspect="1"/>
          </p:cNvGraphicFramePr>
          <p:nvPr/>
        </p:nvGraphicFramePr>
        <p:xfrm>
          <a:off x="619860" y="1600203"/>
          <a:ext cx="7744557" cy="492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Visio" r:id="rId4" imgW="7642860" imgH="4822825" progId="Visio.Drawing.11">
                  <p:embed/>
                </p:oleObj>
              </mc:Choice>
              <mc:Fallback>
                <p:oleObj name="Visio" r:id="rId4" imgW="7642860" imgH="482282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860" y="1600203"/>
                        <a:ext cx="7744557" cy="492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0708" name="Text Box 4"/>
          <p:cNvSpPr txBox="1">
            <a:spLocks noChangeArrowheads="1"/>
          </p:cNvSpPr>
          <p:nvPr/>
        </p:nvSpPr>
        <p:spPr bwMode="auto">
          <a:xfrm>
            <a:off x="2045679" y="955675"/>
            <a:ext cx="5584581" cy="52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th-TH" smtClean="0">
                <a:solidFill>
                  <a:srgbClr val="C0504D"/>
                </a:solidFill>
                <a:cs typeface="Tahoma" pitchFamily="34" charset="0"/>
              </a:rPr>
              <a:t>การเชื่อมต่ออุปกรณ์เครือข่ายภายใน</a:t>
            </a:r>
          </a:p>
        </p:txBody>
      </p:sp>
      <p:sp>
        <p:nvSpPr>
          <p:cNvPr id="840709" name="Text Box 5"/>
          <p:cNvSpPr txBox="1">
            <a:spLocks noChangeArrowheads="1"/>
          </p:cNvSpPr>
          <p:nvPr/>
        </p:nvSpPr>
        <p:spPr bwMode="auto">
          <a:xfrm>
            <a:off x="7297616" y="5788027"/>
            <a:ext cx="683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JasmineUPC" pitchFamily="18" charset="-34"/>
              </a:rPr>
              <a:t>Switch</a:t>
            </a:r>
            <a:endParaRPr lang="th-TH" sz="140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JasmineUPC" pitchFamily="18" charset="-34"/>
            </a:endParaRPr>
          </a:p>
        </p:txBody>
      </p:sp>
      <p:sp>
        <p:nvSpPr>
          <p:cNvPr id="840710" name="Text Box 6"/>
          <p:cNvSpPr txBox="1">
            <a:spLocks noChangeArrowheads="1"/>
          </p:cNvSpPr>
          <p:nvPr/>
        </p:nvSpPr>
        <p:spPr bwMode="auto">
          <a:xfrm>
            <a:off x="8028843" y="4924426"/>
            <a:ext cx="5191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JasmineUPC" pitchFamily="18" charset="-34"/>
              </a:rPr>
              <a:t>ATA</a:t>
            </a:r>
            <a:endParaRPr lang="th-TH" sz="140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Jasmine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373514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92834" y="1133120"/>
            <a:ext cx="9002688" cy="5312891"/>
            <a:chOff x="1219200" y="1484784"/>
            <a:chExt cx="9002688" cy="5312891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1763688" y="1484784"/>
              <a:ext cx="8458200" cy="464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lvl="2" eaLnBrk="1" hangingPunct="1"/>
              <a:r>
                <a:rPr lang="en-US" sz="2800" b="1" u="sng" smtClean="0">
                  <a:solidFill>
                    <a:srgbClr val="C0504D"/>
                  </a:solidFill>
                  <a:latin typeface="Angsana New" pitchFamily="18" charset="-34"/>
                </a:rPr>
                <a:t> </a:t>
              </a:r>
              <a:r>
                <a:rPr lang="th-TH" sz="2000" b="1" u="sng" smtClean="0">
                  <a:solidFill>
                    <a:srgbClr val="C0504D"/>
                  </a:solidFill>
                  <a:latin typeface="Tahoma" pitchFamily="34" charset="0"/>
                  <a:cs typeface="Tahoma" pitchFamily="34" charset="0"/>
                </a:rPr>
                <a:t>รูปด้านหลังของ </a:t>
              </a:r>
              <a:r>
                <a:rPr lang="en-US" sz="2000" b="1" u="sng" smtClean="0">
                  <a:solidFill>
                    <a:srgbClr val="C0504D"/>
                  </a:solidFill>
                  <a:latin typeface="Tahoma" pitchFamily="34" charset="0"/>
                  <a:cs typeface="Tahoma" pitchFamily="34" charset="0"/>
                </a:rPr>
                <a:t>IPSTAR Satellite Terminal </a:t>
              </a:r>
              <a:r>
                <a:rPr lang="th-TH" sz="2000" b="1" u="sng" smtClean="0">
                  <a:solidFill>
                    <a:srgbClr val="C0504D"/>
                  </a:solidFill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sz="2000" b="1" u="sng" smtClean="0">
                  <a:solidFill>
                    <a:srgbClr val="C0504D"/>
                  </a:solidFill>
                  <a:latin typeface="Tahoma" pitchFamily="34" charset="0"/>
                  <a:cs typeface="Tahoma" pitchFamily="34" charset="0"/>
                </a:rPr>
                <a:t>CBx.</a:t>
              </a:r>
              <a:r>
                <a:rPr lang="th-TH" sz="2000" b="1" u="sng" smtClean="0">
                  <a:solidFill>
                    <a:srgbClr val="C0504D"/>
                  </a:solidFill>
                  <a:latin typeface="Tahoma" pitchFamily="34" charset="0"/>
                  <a:cs typeface="Tahoma" pitchFamily="34" charset="0"/>
                </a:rPr>
                <a:t>)</a:t>
              </a:r>
              <a:endParaRPr lang="en-US" sz="2000" b="1" u="sng" dirty="0" smtClean="0">
                <a:solidFill>
                  <a:srgbClr val="C0504D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219200" y="1752600"/>
              <a:ext cx="6400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JasmineUPC" pitchFamily="18" charset="-34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JasmineUPC" pitchFamily="18" charset="-34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JasmineUPC" pitchFamily="18" charset="-34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JasmineUPC" pitchFamily="18" charset="-34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itchFamily="18" charset="0"/>
                  <a:cs typeface="JasmineUPC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JasmineUPC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JasmineUPC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JasmineUPC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itchFamily="18" charset="0"/>
                  <a:cs typeface="JasmineUPC" pitchFamily="18" charset="-34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th-TH" smtClean="0">
                <a:solidFill>
                  <a:srgbClr val="000000"/>
                </a:solidFill>
              </a:endParaRPr>
            </a:p>
          </p:txBody>
        </p:sp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575" y="2667000"/>
              <a:ext cx="4467225" cy="317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495800" y="2819400"/>
              <a:ext cx="2209800" cy="289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 sz="3200" smtClean="0">
                <a:solidFill>
                  <a:srgbClr val="000000"/>
                </a:solidFill>
                <a:cs typeface="JasmineUPC" pitchFamily="18" charset="-34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356100" y="2743200"/>
              <a:ext cx="4254500" cy="405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th-TH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สายสัญญาณด้านส่ง</a:t>
              </a:r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(</a:t>
              </a:r>
              <a:r>
                <a:rPr lang="en-US" sz="2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Tx</a:t>
              </a:r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)</a:t>
              </a:r>
              <a:endPara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th-TH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สายสัญญาณด้านรับ(</a:t>
              </a:r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Rx)</a:t>
              </a:r>
              <a:endPara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th-TH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ช่องต่อสาย </a:t>
              </a:r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USB (</a:t>
              </a:r>
              <a:r>
                <a:rPr lang="th-TH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ใช้ควบคุมอุปกรณ์)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th-TH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ช่องต่อสาย </a:t>
              </a:r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LAN</a:t>
              </a:r>
              <a:endPara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th-TH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พัดลมระบายความร้อน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r>
                <a:rPr lang="th-TH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ช่องต่อสายไฟฟ้าเลี้ยงอุปกรณ์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และสวิทช์ปิด</a:t>
              </a:r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-</a:t>
              </a:r>
              <a:r>
                <a:rPr lang="th-TH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JasmineUPC" pitchFamily="18" charset="-34"/>
                </a:rPr>
                <a:t>เปิด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th-TH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JasmineUPC" pitchFamily="18" charset="-34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3124200" y="5181600"/>
              <a:ext cx="1219200" cy="152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 sz="3200" smtClean="0">
                <a:solidFill>
                  <a:srgbClr val="000000"/>
                </a:solidFill>
                <a:cs typeface="JasmineUPC" pitchFamily="18" charset="-34"/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3352800" y="4800600"/>
              <a:ext cx="1066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 sz="3200" smtClean="0">
                <a:solidFill>
                  <a:srgbClr val="000000"/>
                </a:solidFill>
                <a:cs typeface="Jasmine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14257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60036-8CBA-45C4-8A4D-CBC8E926335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38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838659" name="Text Box 3"/>
          <p:cNvSpPr txBox="1">
            <a:spLocks noChangeArrowheads="1"/>
          </p:cNvSpPr>
          <p:nvPr/>
        </p:nvSpPr>
        <p:spPr bwMode="auto">
          <a:xfrm>
            <a:off x="1846386" y="838200"/>
            <a:ext cx="5849815" cy="1150938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IPStar user terminal </a:t>
            </a:r>
            <a:r>
              <a:rPr lang="th-TH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หรือ </a:t>
            </a:r>
            <a:r>
              <a:rPr lang="en-US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Box </a:t>
            </a:r>
            <a:r>
              <a:rPr lang="th-TH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(ด้านหน้า)</a:t>
            </a:r>
          </a:p>
        </p:txBody>
      </p:sp>
      <p:pic>
        <p:nvPicPr>
          <p:cNvPr id="838660" name="Picture 4" descr="CB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43" y="2262188"/>
            <a:ext cx="27432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8661" name="AutoShape 5"/>
          <p:cNvSpPr>
            <a:spLocks noChangeArrowheads="1"/>
          </p:cNvSpPr>
          <p:nvPr/>
        </p:nvSpPr>
        <p:spPr bwMode="auto">
          <a:xfrm>
            <a:off x="2771043" y="2582863"/>
            <a:ext cx="762000" cy="381000"/>
          </a:xfrm>
          <a:prstGeom prst="wedgeRectCallout">
            <a:avLst>
              <a:gd name="adj1" fmla="val 98125"/>
              <a:gd name="adj2" fmla="val 154583"/>
            </a:avLst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 sz="1200" smtClean="0">
                <a:solidFill>
                  <a:srgbClr val="C0504D"/>
                </a:solidFill>
                <a:cs typeface="Tahoma" pitchFamily="34" charset="0"/>
              </a:rPr>
              <a:t>Power</a:t>
            </a:r>
          </a:p>
        </p:txBody>
      </p:sp>
      <p:sp>
        <p:nvSpPr>
          <p:cNvPr id="838662" name="AutoShape 6"/>
          <p:cNvSpPr>
            <a:spLocks noChangeArrowheads="1"/>
          </p:cNvSpPr>
          <p:nvPr/>
        </p:nvSpPr>
        <p:spPr bwMode="auto">
          <a:xfrm>
            <a:off x="2237643" y="3116263"/>
            <a:ext cx="914400" cy="342900"/>
          </a:xfrm>
          <a:prstGeom prst="wedgeRectCallout">
            <a:avLst>
              <a:gd name="adj1" fmla="val 133509"/>
              <a:gd name="adj2" fmla="val 104167"/>
            </a:avLst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 sz="1200" smtClean="0">
                <a:solidFill>
                  <a:srgbClr val="C0504D"/>
                </a:solidFill>
                <a:cs typeface="Tahoma" pitchFamily="34" charset="0"/>
              </a:rPr>
              <a:t>LAN Link</a:t>
            </a:r>
          </a:p>
        </p:txBody>
      </p:sp>
      <p:sp>
        <p:nvSpPr>
          <p:cNvPr id="838663" name="AutoShape 7"/>
          <p:cNvSpPr>
            <a:spLocks noChangeArrowheads="1"/>
          </p:cNvSpPr>
          <p:nvPr/>
        </p:nvSpPr>
        <p:spPr bwMode="auto">
          <a:xfrm>
            <a:off x="1932843" y="3725863"/>
            <a:ext cx="1591408" cy="342900"/>
          </a:xfrm>
          <a:prstGeom prst="wedgeRectCallout">
            <a:avLst>
              <a:gd name="adj1" fmla="val 75847"/>
              <a:gd name="adj2" fmla="val -4167"/>
            </a:avLst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 sz="1200" smtClean="0">
                <a:solidFill>
                  <a:srgbClr val="C0504D"/>
                </a:solidFill>
                <a:cs typeface="Tahoma" pitchFamily="34" charset="0"/>
              </a:rPr>
              <a:t>Ethernet Activity</a:t>
            </a:r>
          </a:p>
        </p:txBody>
      </p:sp>
      <p:sp>
        <p:nvSpPr>
          <p:cNvPr id="838664" name="AutoShape 8"/>
          <p:cNvSpPr>
            <a:spLocks noChangeArrowheads="1"/>
          </p:cNvSpPr>
          <p:nvPr/>
        </p:nvSpPr>
        <p:spPr bwMode="auto">
          <a:xfrm>
            <a:off x="1647094" y="4325938"/>
            <a:ext cx="1657350" cy="342900"/>
          </a:xfrm>
          <a:prstGeom prst="wedgeRectCallout">
            <a:avLst>
              <a:gd name="adj1" fmla="val 91667"/>
              <a:gd name="adj2" fmla="val -100926"/>
            </a:avLst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 sz="1200" smtClean="0">
                <a:solidFill>
                  <a:srgbClr val="C0504D"/>
                </a:solidFill>
                <a:cs typeface="Tahoma" pitchFamily="34" charset="0"/>
              </a:rPr>
              <a:t>Sync to Satellite</a:t>
            </a:r>
          </a:p>
        </p:txBody>
      </p:sp>
      <p:sp>
        <p:nvSpPr>
          <p:cNvPr id="838665" name="Oval 9"/>
          <p:cNvSpPr>
            <a:spLocks noChangeArrowheads="1"/>
          </p:cNvSpPr>
          <p:nvPr/>
        </p:nvSpPr>
        <p:spPr bwMode="auto">
          <a:xfrm>
            <a:off x="3928697" y="3368675"/>
            <a:ext cx="76200" cy="76200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mtClean="0">
              <a:solidFill>
                <a:prstClr val="black"/>
              </a:solidFill>
            </a:endParaRPr>
          </a:p>
        </p:txBody>
      </p:sp>
      <p:sp>
        <p:nvSpPr>
          <p:cNvPr id="838666" name="Oval 10"/>
          <p:cNvSpPr>
            <a:spLocks noChangeArrowheads="1"/>
          </p:cNvSpPr>
          <p:nvPr/>
        </p:nvSpPr>
        <p:spPr bwMode="auto">
          <a:xfrm>
            <a:off x="3952143" y="3606800"/>
            <a:ext cx="76200" cy="76200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mtClean="0">
              <a:solidFill>
                <a:prstClr val="black"/>
              </a:solidFill>
            </a:endParaRPr>
          </a:p>
        </p:txBody>
      </p:sp>
      <p:sp>
        <p:nvSpPr>
          <p:cNvPr id="838667" name="Oval 11"/>
          <p:cNvSpPr>
            <a:spLocks noChangeArrowheads="1"/>
          </p:cNvSpPr>
          <p:nvPr/>
        </p:nvSpPr>
        <p:spPr bwMode="auto">
          <a:xfrm>
            <a:off x="3981450" y="3840163"/>
            <a:ext cx="76200" cy="76200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mtClean="0">
              <a:solidFill>
                <a:prstClr val="black"/>
              </a:solidFill>
            </a:endParaRPr>
          </a:p>
        </p:txBody>
      </p:sp>
      <p:sp>
        <p:nvSpPr>
          <p:cNvPr id="838668" name="Oval 12"/>
          <p:cNvSpPr>
            <a:spLocks noChangeArrowheads="1"/>
          </p:cNvSpPr>
          <p:nvPr/>
        </p:nvSpPr>
        <p:spPr bwMode="auto">
          <a:xfrm>
            <a:off x="4009292" y="4092575"/>
            <a:ext cx="76200" cy="76200"/>
          </a:xfrm>
          <a:prstGeom prst="ellipse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8994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CDB6-74C4-41B8-8C49-DC5EBA50DC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2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829443" name="Text Box 3"/>
          <p:cNvSpPr txBox="1">
            <a:spLocks noChangeArrowheads="1"/>
          </p:cNvSpPr>
          <p:nvPr/>
        </p:nvSpPr>
        <p:spPr bwMode="auto">
          <a:xfrm>
            <a:off x="1248508" y="1052516"/>
            <a:ext cx="6381750" cy="5286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mtClean="0">
                <a:solidFill>
                  <a:srgbClr val="C0504D"/>
                </a:solidFill>
                <a:cs typeface="Tahoma" pitchFamily="34" charset="0"/>
              </a:rPr>
              <a:t>การตรวจสอบสถานะของไฟ </a:t>
            </a:r>
            <a:r>
              <a:rPr lang="en-US" smtClean="0">
                <a:solidFill>
                  <a:srgbClr val="C0504D"/>
                </a:solidFill>
                <a:cs typeface="Tahoma" pitchFamily="34" charset="0"/>
              </a:rPr>
              <a:t>LED </a:t>
            </a:r>
            <a:r>
              <a:rPr lang="th-TH" smtClean="0">
                <a:solidFill>
                  <a:srgbClr val="C0504D"/>
                </a:solidFill>
                <a:cs typeface="Tahoma" pitchFamily="34" charset="0"/>
              </a:rPr>
              <a:t>บน </a:t>
            </a:r>
            <a:r>
              <a:rPr lang="en-US" smtClean="0">
                <a:solidFill>
                  <a:srgbClr val="C0504D"/>
                </a:solidFill>
                <a:cs typeface="Tahoma" pitchFamily="34" charset="0"/>
              </a:rPr>
              <a:t>Box</a:t>
            </a:r>
            <a:endParaRPr lang="th-TH" smtClean="0">
              <a:solidFill>
                <a:srgbClr val="C0504D"/>
              </a:solidFill>
              <a:cs typeface="Tahoma" pitchFamily="34" charset="0"/>
            </a:endParaRPr>
          </a:p>
        </p:txBody>
      </p:sp>
      <p:pic>
        <p:nvPicPr>
          <p:cNvPr id="829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939928"/>
            <a:ext cx="2262554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36" y="1966913"/>
            <a:ext cx="1998785" cy="22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416" y="1941513"/>
            <a:ext cx="2016369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47" name="Text Box 7"/>
          <p:cNvSpPr txBox="1">
            <a:spLocks noChangeArrowheads="1"/>
          </p:cNvSpPr>
          <p:nvPr/>
        </p:nvSpPr>
        <p:spPr bwMode="auto">
          <a:xfrm>
            <a:off x="921729" y="4605338"/>
            <a:ext cx="16558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mtClean="0">
                <a:solidFill>
                  <a:srgbClr val="C0504D"/>
                </a:solidFill>
                <a:cs typeface="Tahoma" pitchFamily="34" charset="0"/>
              </a:rPr>
              <a:t>ปกติ</a:t>
            </a:r>
          </a:p>
        </p:txBody>
      </p:sp>
      <p:sp>
        <p:nvSpPr>
          <p:cNvPr id="829448" name="Text Box 8"/>
          <p:cNvSpPr txBox="1">
            <a:spLocks noChangeArrowheads="1"/>
          </p:cNvSpPr>
          <p:nvPr/>
        </p:nvSpPr>
        <p:spPr bwMode="auto">
          <a:xfrm>
            <a:off x="3308838" y="4605339"/>
            <a:ext cx="2392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mtClean="0">
                <a:solidFill>
                  <a:srgbClr val="C0504D"/>
                </a:solidFill>
                <a:cs typeface="Tahoma" pitchFamily="34" charset="0"/>
              </a:rPr>
              <a:t>ตรวจสอบ </a:t>
            </a:r>
            <a:r>
              <a:rPr lang="en-US" smtClean="0">
                <a:solidFill>
                  <a:srgbClr val="C0504D"/>
                </a:solidFill>
                <a:cs typeface="Tahoma" pitchFamily="34" charset="0"/>
              </a:rPr>
              <a:t>LAN</a:t>
            </a:r>
            <a:endParaRPr lang="th-TH" smtClean="0">
              <a:solidFill>
                <a:srgbClr val="C0504D"/>
              </a:solidFill>
              <a:cs typeface="Tahoma" pitchFamily="34" charset="0"/>
            </a:endParaRPr>
          </a:p>
        </p:txBody>
      </p:sp>
      <p:sp>
        <p:nvSpPr>
          <p:cNvPr id="829449" name="Text Box 9"/>
          <p:cNvSpPr txBox="1">
            <a:spLocks noChangeArrowheads="1"/>
          </p:cNvSpPr>
          <p:nvPr/>
        </p:nvSpPr>
        <p:spPr bwMode="auto">
          <a:xfrm>
            <a:off x="5835161" y="4595813"/>
            <a:ext cx="25922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mtClean="0">
                <a:solidFill>
                  <a:srgbClr val="C0504D"/>
                </a:solidFill>
                <a:cs typeface="Tahoma" pitchFamily="34" charset="0"/>
              </a:rPr>
              <a:t>ตรวจสอบความถี่</a:t>
            </a:r>
          </a:p>
        </p:txBody>
      </p:sp>
    </p:spTree>
    <p:extLst>
      <p:ext uri="{BB962C8B-B14F-4D97-AF65-F5344CB8AC3E}">
        <p14:creationId xmlns:p14="http://schemas.microsoft.com/office/powerpoint/2010/main" val="120129914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20072" y="0"/>
            <a:ext cx="3672408" cy="2348880"/>
          </a:xfrm>
        </p:spPr>
        <p:txBody>
          <a:bodyPr/>
          <a:lstStyle/>
          <a:p>
            <a:r>
              <a:rPr lang="en-US" b="1" dirty="0" smtClean="0"/>
              <a:t>TOT Wi-net</a:t>
            </a:r>
            <a:endParaRPr lang="th-TH" b="1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634174" cy="5328592"/>
          </a:xfrm>
        </p:spPr>
      </p:pic>
      <p:sp>
        <p:nvSpPr>
          <p:cNvPr id="5" name="TextBox 4"/>
          <p:cNvSpPr txBox="1"/>
          <p:nvPr/>
        </p:nvSpPr>
        <p:spPr>
          <a:xfrm>
            <a:off x="251520" y="4581128"/>
            <a:ext cx="32031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FFFF00"/>
                </a:solidFill>
              </a:rPr>
              <a:t>อุปกรณ์รับสัญญาณ</a:t>
            </a:r>
          </a:p>
          <a:p>
            <a:r>
              <a:rPr lang="th-TH" sz="4000" b="1" dirty="0" smtClean="0">
                <a:solidFill>
                  <a:srgbClr val="FFFF00"/>
                </a:solidFill>
              </a:rPr>
              <a:t>ยี่ห้อ </a:t>
            </a:r>
            <a:r>
              <a:rPr lang="en-US" sz="4000" b="1" dirty="0" smtClean="0">
                <a:solidFill>
                  <a:srgbClr val="FFFF00"/>
                </a:solidFill>
              </a:rPr>
              <a:t>ubiquity</a:t>
            </a:r>
            <a:endParaRPr lang="th-TH" sz="4000" b="1" dirty="0">
              <a:solidFill>
                <a:srgbClr val="FFFF00"/>
              </a:solidFill>
            </a:endParaRPr>
          </a:p>
        </p:txBody>
      </p:sp>
      <p:pic>
        <p:nvPicPr>
          <p:cNvPr id="6" name="ตัวแทนเนื้อหา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04864"/>
            <a:ext cx="318635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96136" y="2492896"/>
            <a:ext cx="3384376" cy="1296144"/>
          </a:xfrm>
        </p:spPr>
        <p:txBody>
          <a:bodyPr>
            <a:normAutofit/>
          </a:bodyPr>
          <a:lstStyle/>
          <a:p>
            <a:r>
              <a:rPr lang="en-US" dirty="0" smtClean="0"/>
              <a:t>TOT Wi-net</a:t>
            </a: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4536504" cy="6048673"/>
          </a:xfrm>
        </p:spPr>
      </p:pic>
      <p:sp>
        <p:nvSpPr>
          <p:cNvPr id="7" name="TextBox 6"/>
          <p:cNvSpPr txBox="1"/>
          <p:nvPr/>
        </p:nvSpPr>
        <p:spPr>
          <a:xfrm>
            <a:off x="1475656" y="4941168"/>
            <a:ext cx="32031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FFFF00"/>
                </a:solidFill>
              </a:rPr>
              <a:t>อุปกรณ์รับสัญญาณ</a:t>
            </a:r>
          </a:p>
          <a:p>
            <a:r>
              <a:rPr lang="th-TH" sz="4000" b="1" dirty="0" smtClean="0">
                <a:solidFill>
                  <a:srgbClr val="FFFF00"/>
                </a:solidFill>
              </a:rPr>
              <a:t>ยี่ห้อ </a:t>
            </a:r>
            <a:r>
              <a:rPr lang="en-US" sz="4000" b="1" dirty="0" smtClean="0">
                <a:solidFill>
                  <a:srgbClr val="FFFF00"/>
                </a:solidFill>
              </a:rPr>
              <a:t>ubiquity</a:t>
            </a:r>
            <a:endParaRPr lang="th-TH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44016"/>
            <a:ext cx="8892480" cy="6669360"/>
          </a:xfrm>
        </p:spPr>
      </p:pic>
    </p:spTree>
    <p:extLst>
      <p:ext uri="{BB962C8B-B14F-4D97-AF65-F5344CB8AC3E}">
        <p14:creationId xmlns:p14="http://schemas.microsoft.com/office/powerpoint/2010/main" val="35068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IP VPN</a:t>
            </a:r>
          </a:p>
          <a:p>
            <a:r>
              <a:rPr lang="en-US" sz="6600" b="1" dirty="0" smtClean="0"/>
              <a:t>DSL VPN</a:t>
            </a:r>
            <a:endParaRPr lang="th-TH" sz="6600" b="1" dirty="0"/>
          </a:p>
        </p:txBody>
      </p:sp>
    </p:spTree>
    <p:extLst>
      <p:ext uri="{BB962C8B-B14F-4D97-AF65-F5344CB8AC3E}">
        <p14:creationId xmlns:p14="http://schemas.microsoft.com/office/powerpoint/2010/main" val="3469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61137"/>
            <a:ext cx="2693260" cy="64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 descr="Description: https://encrypted-tbn2.gstatic.com/images?q=tbn:ANd9GcSN2DJuFxOHHz2WTQy-OSZthVbXPQbVG3CgjeON4qKz5S_VyOR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64" y="0"/>
            <a:ext cx="2566485" cy="239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1" descr="Description: C:\Users\YAI\Desktop\Illus\CATTelecom_Logo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88616"/>
            <a:ext cx="2376264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56" y="5085184"/>
            <a:ext cx="1189475" cy="155966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" y="3598981"/>
            <a:ext cx="3174884" cy="169935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2209"/>
            <a:ext cx="1536529" cy="2194163"/>
          </a:xfrm>
          <a:prstGeom prst="rect">
            <a:avLst/>
          </a:prstGeom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9988" y="2574032"/>
            <a:ext cx="9134012" cy="1143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latin typeface="Adobe Arabic" pitchFamily="18" charset="-78"/>
                <a:cs typeface="Adobe Arabic" pitchFamily="18" charset="-78"/>
              </a:rPr>
              <a:t>OBEC - Net  Network</a:t>
            </a:r>
            <a:endParaRPr lang="th-TH" sz="7200" dirty="0">
              <a:latin typeface="Adobe Arabic" pitchFamily="18" charset="-78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49" y="561250"/>
            <a:ext cx="35052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>
                    <a:lumMod val="50000"/>
                  </a:schemeClr>
                </a:solidFill>
              </a:rPr>
              <a:t>Call Center TOT</a:t>
            </a:r>
          </a:p>
          <a:p>
            <a:r>
              <a:rPr lang="en-US" sz="8000" b="1" dirty="0">
                <a:solidFill>
                  <a:schemeClr val="accent1">
                    <a:lumMod val="50000"/>
                  </a:schemeClr>
                </a:solidFill>
              </a:rPr>
              <a:t>1477</a:t>
            </a:r>
            <a:endParaRPr lang="th-TH" sz="8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th-TH" sz="8000" b="1" dirty="0">
                <a:solidFill>
                  <a:schemeClr val="accent1">
                    <a:lumMod val="50000"/>
                  </a:schemeClr>
                </a:solidFill>
              </a:rPr>
              <a:t>021590623-45</a:t>
            </a:r>
          </a:p>
          <a:p>
            <a:endParaRPr lang="th-TH" sz="8000" dirty="0"/>
          </a:p>
        </p:txBody>
      </p:sp>
    </p:spTree>
    <p:extLst>
      <p:ext uri="{BB962C8B-B14F-4D97-AF65-F5344CB8AC3E}">
        <p14:creationId xmlns:p14="http://schemas.microsoft.com/office/powerpoint/2010/main" val="22758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th-TH" sz="8000" dirty="0">
                <a:latin typeface="Angsana New" pitchFamily="18" charset="-34"/>
                <a:cs typeface="Angsana New" pitchFamily="18" charset="-34"/>
              </a:rPr>
              <a:t>น.ส.</a:t>
            </a:r>
            <a:r>
              <a:rPr lang="th-TH" sz="8000" dirty="0" err="1">
                <a:latin typeface="Angsana New" pitchFamily="18" charset="-34"/>
                <a:cs typeface="Angsana New" pitchFamily="18" charset="-34"/>
              </a:rPr>
              <a:t>มลฑณา</a:t>
            </a:r>
            <a:r>
              <a:rPr lang="th-TH" sz="8000" dirty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8000" dirty="0" err="1">
                <a:latin typeface="Angsana New" pitchFamily="18" charset="-34"/>
                <a:cs typeface="Angsana New" pitchFamily="18" charset="-34"/>
              </a:rPr>
              <a:t>โซว</a:t>
            </a:r>
            <a:r>
              <a:rPr lang="th-TH" sz="8000" dirty="0">
                <a:latin typeface="Angsana New" pitchFamily="18" charset="-34"/>
                <a:cs typeface="Angsana New" pitchFamily="18" charset="-34"/>
              </a:rPr>
              <a:t>เกียรติรุ่ง - ดูแลภาคภาคเหนือ </a:t>
            </a:r>
          </a:p>
          <a:p>
            <a:pPr marL="0" indent="0">
              <a:buNone/>
            </a:pPr>
            <a:r>
              <a:rPr lang="th-TH" sz="8000" dirty="0" smtClean="0">
                <a:latin typeface="Angsana New" pitchFamily="18" charset="-34"/>
                <a:cs typeface="Angsana New" pitchFamily="18" charset="-34"/>
              </a:rPr>
              <a:t>	โทร. </a:t>
            </a:r>
            <a:r>
              <a:rPr lang="th-TH" sz="8000" dirty="0">
                <a:latin typeface="Angsana New" pitchFamily="18" charset="-34"/>
                <a:cs typeface="Angsana New" pitchFamily="18" charset="-34"/>
              </a:rPr>
              <a:t>(02) 628-6607 </a:t>
            </a:r>
          </a:p>
          <a:p>
            <a:pPr marL="0" indent="0">
              <a:buNone/>
            </a:pPr>
            <a:r>
              <a:rPr lang="th-TH" sz="8000" dirty="0" smtClean="0">
                <a:latin typeface="Angsana New" pitchFamily="18" charset="-34"/>
                <a:cs typeface="Angsana New" pitchFamily="18" charset="-34"/>
              </a:rPr>
              <a:t>	โทร. </a:t>
            </a:r>
            <a:r>
              <a:rPr lang="th-TH" sz="8000" dirty="0">
                <a:latin typeface="Angsana New" pitchFamily="18" charset="-34"/>
                <a:cs typeface="Angsana New" pitchFamily="18" charset="-34"/>
              </a:rPr>
              <a:t>(02) 282-8285 </a:t>
            </a:r>
          </a:p>
          <a:p>
            <a:pPr marL="0" indent="0">
              <a:buNone/>
            </a:pPr>
            <a:r>
              <a:rPr lang="th-TH" sz="8000" dirty="0" smtClean="0">
                <a:latin typeface="Angsana New" pitchFamily="18" charset="-34"/>
                <a:cs typeface="Angsana New" pitchFamily="18" charset="-34"/>
              </a:rPr>
              <a:t>	โทร. </a:t>
            </a:r>
            <a:r>
              <a:rPr lang="th-TH" sz="8000" dirty="0">
                <a:latin typeface="Angsana New" pitchFamily="18" charset="-34"/>
                <a:cs typeface="Angsana New" pitchFamily="18" charset="-34"/>
              </a:rPr>
              <a:t>(02) 288-5000 กด 1 </a:t>
            </a:r>
          </a:p>
          <a:p>
            <a:pPr marL="0" indent="0">
              <a:buNone/>
            </a:pPr>
            <a:r>
              <a:rPr lang="en-US" sz="8000" dirty="0" smtClean="0"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sz="8000" dirty="0" smtClean="0">
                <a:latin typeface="Angsana New" pitchFamily="18" charset="-34"/>
                <a:cs typeface="Angsana New" pitchFamily="18" charset="-34"/>
                <a:hlinkClick r:id="rId2"/>
              </a:rPr>
              <a:t>montana@moe.go.th</a:t>
            </a:r>
            <a:endParaRPr lang="en-US" sz="8000" dirty="0" smtClean="0"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en-US" sz="8600" b="1" dirty="0" smtClean="0">
                <a:solidFill>
                  <a:srgbClr val="80000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sz="8700" b="1" dirty="0" smtClean="0">
                <a:solidFill>
                  <a:srgbClr val="800000"/>
                </a:solidFill>
                <a:latin typeface="Angsana New" pitchFamily="18" charset="-34"/>
                <a:cs typeface="Angsana New" pitchFamily="18" charset="-34"/>
              </a:rPr>
              <a:t>www.chk.moe.go.th</a:t>
            </a:r>
            <a:r>
              <a:rPr lang="en-US" sz="8600" b="1" dirty="0" smtClean="0">
                <a:solidFill>
                  <a:srgbClr val="8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en-US" sz="8600" b="1" dirty="0">
              <a:solidFill>
                <a:srgbClr val="800000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sz="80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804887"/>
            <a:ext cx="914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JasmineUPC" pitchFamily="18" charset="-3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h-TH" sz="4800" b="1" dirty="0">
                <a:solidFill>
                  <a:srgbClr val="660033"/>
                </a:solidFill>
                <a:latin typeface="Comic Sans MS" pitchFamily="66" charset="0"/>
                <a:cs typeface="Angsana New" pitchFamily="18" charset="-34"/>
              </a:rPr>
              <a:t>การแจ้งปัญหา </a:t>
            </a:r>
            <a:r>
              <a:rPr lang="en-US" sz="4800" b="1" dirty="0" err="1">
                <a:solidFill>
                  <a:srgbClr val="660033"/>
                </a:solidFill>
                <a:latin typeface="Comic Sans MS" pitchFamily="66" charset="0"/>
                <a:cs typeface="Angsana New" pitchFamily="18" charset="-34"/>
              </a:rPr>
              <a:t>MOENet</a:t>
            </a:r>
            <a:r>
              <a:rPr lang="en-US" sz="4800" b="1" dirty="0">
                <a:solidFill>
                  <a:srgbClr val="660033"/>
                </a:solidFill>
                <a:latin typeface="Comic Sans MS" pitchFamily="66" charset="0"/>
                <a:cs typeface="Angsana New" pitchFamily="18" charset="-34"/>
              </a:rPr>
              <a:t> </a:t>
            </a:r>
            <a:r>
              <a:rPr lang="th-TH" sz="4800" b="1" dirty="0">
                <a:solidFill>
                  <a:srgbClr val="660033"/>
                </a:solidFill>
                <a:latin typeface="Comic Sans MS" pitchFamily="66" charset="0"/>
                <a:cs typeface="Angsana New" pitchFamily="18" charset="-34"/>
              </a:rPr>
              <a:t>กระทรวงศึกษาธิการ</a:t>
            </a:r>
          </a:p>
        </p:txBody>
      </p:sp>
    </p:spTree>
    <p:extLst>
      <p:ext uri="{BB962C8B-B14F-4D97-AF65-F5344CB8AC3E}">
        <p14:creationId xmlns:p14="http://schemas.microsoft.com/office/powerpoint/2010/main" val="41947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21" y="1484784"/>
            <a:ext cx="6995663" cy="3744416"/>
          </a:xfrm>
          <a:prstGeom prst="rect">
            <a:avLst/>
          </a:prstGeom>
        </p:spPr>
      </p:pic>
      <p:sp>
        <p:nvSpPr>
          <p:cNvPr id="9" name="ตัวแทนเนื้อหา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1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3"/>
            <a:ext cx="9144000" cy="7344816"/>
          </a:xfrm>
        </p:spPr>
      </p:pic>
      <p:sp>
        <p:nvSpPr>
          <p:cNvPr id="5" name="TextBox 4"/>
          <p:cNvSpPr txBox="1"/>
          <p:nvPr/>
        </p:nvSpPr>
        <p:spPr>
          <a:xfrm>
            <a:off x="1979712" y="1052736"/>
            <a:ext cx="3600400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white"/>
                </a:solidFill>
              </a:rPr>
              <a:t>UNINet</a:t>
            </a:r>
            <a:r>
              <a:rPr lang="en-US" sz="3200" dirty="0" smtClean="0">
                <a:solidFill>
                  <a:prstClr val="white"/>
                </a:solidFill>
              </a:rPr>
              <a:t> FIBER OPTIC</a:t>
            </a:r>
            <a:endParaRPr lang="th-TH" sz="3200" dirty="0">
              <a:solidFill>
                <a:prstClr val="white"/>
              </a:solidFill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30817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NEdNet-31-10-2012_Page_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" y="-387424"/>
            <a:ext cx="10083436" cy="7560840"/>
          </a:xfrm>
        </p:spPr>
      </p:pic>
      <p:sp>
        <p:nvSpPr>
          <p:cNvPr id="5" name="TextBox 4"/>
          <p:cNvSpPr txBox="1"/>
          <p:nvPr/>
        </p:nvSpPr>
        <p:spPr>
          <a:xfrm>
            <a:off x="6055390" y="2420888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b="1" dirty="0" smtClean="0">
                <a:solidFill>
                  <a:srgbClr val="FFFF00"/>
                </a:solidFill>
                <a:cs typeface="Angsana New"/>
              </a:rPr>
              <a:t>แสดงจุดเชื่อมต่อ</a:t>
            </a:r>
            <a:endParaRPr lang="th-TH" sz="4800" b="1" dirty="0">
              <a:solidFill>
                <a:srgbClr val="FFFF00"/>
              </a:solidFill>
              <a:cs typeface="Angsana New"/>
            </a:endParaRPr>
          </a:p>
        </p:txBody>
      </p:sp>
      <p:sp>
        <p:nvSpPr>
          <p:cNvPr id="6" name="ลูกศรซ้าย 5"/>
          <p:cNvSpPr/>
          <p:nvPr/>
        </p:nvSpPr>
        <p:spPr>
          <a:xfrm>
            <a:off x="4644008" y="2571001"/>
            <a:ext cx="1296144" cy="569967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96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4300" y="179388"/>
            <a:ext cx="8893175" cy="993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th-TH" sz="3600" b="1" dirty="0" smtClean="0">
                <a:solidFill>
                  <a:prstClr val="white"/>
                </a:solidFill>
                <a:latin typeface="Cordia New" pitchFamily="34" charset="-34"/>
              </a:rPr>
              <a:t>วิธีการตรวจสอบงานติดตั้งสายเคเบิลใยแก้วนำแสง </a:t>
            </a:r>
            <a:endParaRPr lang="th-TH" sz="3600" b="1" dirty="0">
              <a:solidFill>
                <a:prstClr val="white"/>
              </a:solidFill>
              <a:latin typeface="Cordia New" pitchFamily="34" charset="-34"/>
            </a:endParaRPr>
          </a:p>
        </p:txBody>
      </p:sp>
      <p:pic>
        <p:nvPicPr>
          <p:cNvPr id="4" name="Picture 3" descr="F:\รูป Name Plate\P4282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722438"/>
            <a:ext cx="2767013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:\New folder\DSC_5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1792288"/>
            <a:ext cx="32004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:\New folder\IMG_15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221163"/>
            <a:ext cx="2767013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11138" y="1268413"/>
            <a:ext cx="3965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th-TH" b="1" dirty="0">
                <a:solidFill>
                  <a:prstClr val="black"/>
                </a:solidFill>
                <a:latin typeface="Cordia New" pitchFamily="34" charset="-34"/>
              </a:rPr>
              <a:t> ทางกายภาพ </a:t>
            </a:r>
            <a:r>
              <a:rPr lang="en-US" b="1" dirty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(Physical Checking)</a:t>
            </a:r>
            <a:endParaRPr lang="th-TH" b="1" dirty="0">
              <a:solidFill>
                <a:prstClr val="black"/>
              </a:solidFill>
              <a:latin typeface="Cordia New" pitchFamily="34" charset="-34"/>
            </a:endParaRPr>
          </a:p>
        </p:txBody>
      </p:sp>
      <p:pic>
        <p:nvPicPr>
          <p:cNvPr id="8" name="Picture 6" descr="F:\New folder\IMG_22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700" y="4221163"/>
            <a:ext cx="3170238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116013" y="3735388"/>
            <a:ext cx="1384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400" b="1" u="sng">
                <a:solidFill>
                  <a:prstClr val="black"/>
                </a:solidFill>
                <a:latin typeface="Cordia New" pitchFamily="34" charset="-34"/>
              </a:rPr>
              <a:t>เก็บสาย </a:t>
            </a:r>
            <a:r>
              <a:rPr lang="en-US" sz="2400" b="1" u="sng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FDF</a:t>
            </a:r>
            <a:endParaRPr lang="th-TH" sz="2400" b="1" u="sng">
              <a:solidFill>
                <a:prstClr val="black"/>
              </a:solidFill>
              <a:latin typeface="Cordia New" pitchFamily="34" charset="-34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55613" y="6337300"/>
            <a:ext cx="31384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400" b="1" u="sng">
                <a:solidFill>
                  <a:prstClr val="black"/>
                </a:solidFill>
                <a:latin typeface="Cordia New" pitchFamily="34" charset="-34"/>
              </a:rPr>
              <a:t>ป้ายบอกเส้นทาง และ </a:t>
            </a:r>
            <a:r>
              <a:rPr lang="en-US" sz="2400" b="1" u="sng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Loop </a:t>
            </a:r>
            <a:r>
              <a:rPr lang="th-TH" sz="2400" b="1" u="sng">
                <a:solidFill>
                  <a:prstClr val="black"/>
                </a:solidFill>
                <a:latin typeface="Cordia New" pitchFamily="34" charset="-34"/>
              </a:rPr>
              <a:t>สาย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6732588" y="6334125"/>
            <a:ext cx="1036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400" b="1" u="sng">
                <a:solidFill>
                  <a:prstClr val="black"/>
                </a:solidFill>
                <a:latin typeface="Cordia New" pitchFamily="34" charset="-34"/>
              </a:rPr>
              <a:t>ป้าย </a:t>
            </a:r>
            <a:r>
              <a:rPr lang="en-US" sz="2400" b="1" u="sng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FDF</a:t>
            </a:r>
            <a:endParaRPr lang="th-TH" sz="2400" b="1" u="sng">
              <a:solidFill>
                <a:prstClr val="black"/>
              </a:solidFill>
              <a:latin typeface="Cordia New" pitchFamily="34" charset="-34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372225" y="3706813"/>
            <a:ext cx="1252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prstClr val="black"/>
                </a:solidFill>
                <a:latin typeface="Cordia New" pitchFamily="34" charset="-34"/>
                <a:cs typeface="Cordia New" pitchFamily="34" charset="-34"/>
              </a:rPr>
              <a:t>Name Plate</a:t>
            </a:r>
            <a:endParaRPr lang="th-TH" sz="2400" b="1" u="sng" dirty="0">
              <a:solidFill>
                <a:prstClr val="black"/>
              </a:solidFill>
              <a:latin typeface="Cordia New" pitchFamily="34" charset="-3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6913" y="3482975"/>
              <a:ext cx="428625" cy="473075"/>
            </p14:xfrm>
          </p:contentPart>
        </mc:Choice>
        <mc:Fallback xmlns=""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7556" y="3473621"/>
                <a:ext cx="447339" cy="4917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16200" y="5224463"/>
              <a:ext cx="1206500" cy="347662"/>
            </p14:xfrm>
          </p:contentPart>
        </mc:Choice>
        <mc:Fallback xmlns="">
          <p:pic>
            <p:nvPicPr>
              <p:cNvPr id="10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06839" y="5215106"/>
                <a:ext cx="1225222" cy="3663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7065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940152" y="1628800"/>
            <a:ext cx="3096344" cy="1077218"/>
          </a:xfrm>
          <a:prstGeom prst="rect">
            <a:avLst/>
          </a:prstGeom>
        </p:spPr>
        <p:style>
          <a:lnRef idx="1">
            <a:schemeClr val="accent4"/>
          </a:lnRef>
          <a:fillRef idx="1001">
            <a:schemeClr val="dk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Router Cisco 800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(892W)</a:t>
            </a:r>
            <a:endParaRPr lang="th-TH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ชุมพร2\ICT CPN2-1\Nednet\รูปอุปกรณ์\DSCF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6" y="300633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4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ชุมพร2\ICT CPN2-1\Nednet\รูปอุปกรณ์\DSCF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9694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4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998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OBEC - Net  Network</a:t>
            </a:r>
            <a:endParaRPr lang="th-TH" b="1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t="11395" r="2500" b="732"/>
          <a:stretch/>
        </p:blipFill>
        <p:spPr>
          <a:xfrm>
            <a:off x="1547665" y="1110805"/>
            <a:ext cx="6624736" cy="5630563"/>
          </a:xfrm>
        </p:spPr>
      </p:pic>
    </p:spTree>
    <p:extLst>
      <p:ext uri="{BB962C8B-B14F-4D97-AF65-F5344CB8AC3E}">
        <p14:creationId xmlns:p14="http://schemas.microsoft.com/office/powerpoint/2010/main" val="115844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 descr="E:\Danai\WI-FI_Network\Pic_school\20140722122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36512" y="-27384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2455168"/>
            <a:ext cx="3374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b="1" dirty="0" smtClean="0">
                <a:solidFill>
                  <a:srgbClr val="FFFF00"/>
                </a:solidFill>
                <a:cs typeface="Angsana New"/>
              </a:rPr>
              <a:t>แผนผังการเชื่อมต่อ</a:t>
            </a:r>
            <a:endParaRPr lang="th-TH" sz="4800" b="1" dirty="0">
              <a:solidFill>
                <a:srgbClr val="FFFF00"/>
              </a:solidFill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4404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Autofit/>
          </a:bodyPr>
          <a:lstStyle/>
          <a:p>
            <a:r>
              <a:rPr lang="th-TH" sz="7200" b="1" dirty="0" smtClean="0"/>
              <a:t>ความเร็ว </a:t>
            </a:r>
            <a:r>
              <a:rPr lang="en-US" sz="7200" b="1" dirty="0" err="1" smtClean="0"/>
              <a:t>UNiNet</a:t>
            </a:r>
            <a:endParaRPr lang="th-TH" sz="7200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>
            <a:normAutofit/>
          </a:bodyPr>
          <a:lstStyle/>
          <a:p>
            <a:r>
              <a:rPr lang="th-TH" sz="4800" b="1" dirty="0" smtClean="0"/>
              <a:t>ปกติไม่เกิน 100 </a:t>
            </a:r>
            <a:r>
              <a:rPr lang="en-US" sz="4800" b="1" dirty="0" smtClean="0"/>
              <a:t>Mbps</a:t>
            </a:r>
          </a:p>
          <a:p>
            <a:r>
              <a:rPr lang="th-TH" sz="4800" b="1" dirty="0" smtClean="0"/>
              <a:t>โรงเรียน จะอยู่ประมาณ 30 </a:t>
            </a:r>
            <a:r>
              <a:rPr lang="en-US" sz="4800" b="1" dirty="0" smtClean="0"/>
              <a:t>Mbps</a:t>
            </a:r>
            <a:endParaRPr lang="th-TH" sz="4800" b="1" dirty="0"/>
          </a:p>
        </p:txBody>
      </p:sp>
    </p:spTree>
    <p:extLst>
      <p:ext uri="{BB962C8B-B14F-4D97-AF65-F5344CB8AC3E}">
        <p14:creationId xmlns:p14="http://schemas.microsoft.com/office/powerpoint/2010/main" val="21148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6000" b="1" dirty="0" smtClean="0"/>
              <a:t>แจ้งปัญหาเกี่ยวกับ </a:t>
            </a:r>
            <a:r>
              <a:rPr lang="en-US" sz="6000" b="1" dirty="0" err="1" smtClean="0"/>
              <a:t>Uninet</a:t>
            </a:r>
            <a:endParaRPr lang="th-TH" sz="6000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h-TH" sz="3600" b="1" dirty="0" smtClean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+mj-cs"/>
              </a:rPr>
              <a:t>อีสาน</a:t>
            </a:r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+mj-cs"/>
              </a:rPr>
              <a:t>ใต้ 08 9666 7327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ngsana New" panose="02020603050405020304" pitchFamily="18" charset="-34"/>
              <a:cs typeface="+mj-cs"/>
            </a:endParaRPr>
          </a:p>
          <a:p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+mj-cs"/>
              </a:rPr>
              <a:t>เหนือ 08 0536 0509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ngsana New" panose="02020603050405020304" pitchFamily="18" charset="-34"/>
              <a:cs typeface="+mj-cs"/>
            </a:endParaRPr>
          </a:p>
          <a:p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cs typeface="+mj-cs"/>
              </a:rPr>
              <a:t>อีสานเหนือ 08 6449 3772</a:t>
            </a:r>
          </a:p>
          <a:p>
            <a:r>
              <a:rPr lang="th-TH" sz="3600" b="1" dirty="0">
                <a:solidFill>
                  <a:schemeClr val="accent2">
                    <a:lumMod val="50000"/>
                  </a:schemeClr>
                </a:solidFill>
                <a:cs typeface="+mj-cs"/>
              </a:rPr>
              <a:t>กลาง/ใต้ 08 1558 8471</a:t>
            </a:r>
          </a:p>
          <a:p>
            <a:endParaRPr lang="th-TH" sz="3600" b="1" dirty="0">
              <a:solidFill>
                <a:schemeClr val="accent2">
                  <a:lumMod val="50000"/>
                </a:schemeClr>
              </a:solidFill>
              <a:cs typeface="+mj-cs"/>
            </a:endParaRPr>
          </a:p>
          <a:p>
            <a:r>
              <a:rPr lang="th-TH" sz="3600" b="1" dirty="0">
                <a:solidFill>
                  <a:srgbClr val="FF0000"/>
                </a:solidFill>
                <a:cs typeface="+mj-cs"/>
              </a:rPr>
              <a:t>อ.ทวี 08 1843 6440</a:t>
            </a:r>
          </a:p>
          <a:p>
            <a:r>
              <a:rPr lang="th-TH" sz="3600" b="1" dirty="0">
                <a:solidFill>
                  <a:srgbClr val="FF0000"/>
                </a:solidFill>
                <a:cs typeface="+mj-cs"/>
              </a:rPr>
              <a:t>อ.วิริยะ 08 8187 3420</a:t>
            </a:r>
          </a:p>
          <a:p>
            <a:endParaRPr lang="th-TH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65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Call Center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UniNet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02-354-5678</a:t>
            </a:r>
          </a:p>
          <a:p>
            <a:r>
              <a:rPr lang="th-TH" sz="4800" b="1" dirty="0">
                <a:solidFill>
                  <a:schemeClr val="accent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กด 4004-5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2000" b="1" dirty="0">
              <a:solidFill>
                <a:schemeClr val="accent2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FF0000"/>
                </a:solidFill>
              </a:rPr>
              <a:t>Mail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noc@uni.net.th</a:t>
            </a:r>
          </a:p>
          <a:p>
            <a:endParaRPr lang="th-TH" sz="4800" dirty="0"/>
          </a:p>
        </p:txBody>
      </p:sp>
    </p:spTree>
    <p:extLst>
      <p:ext uri="{BB962C8B-B14F-4D97-AF65-F5344CB8AC3E}">
        <p14:creationId xmlns:p14="http://schemas.microsoft.com/office/powerpoint/2010/main" val="7713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35496" y="1484784"/>
            <a:ext cx="9036496" cy="31683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4800" b="1" dirty="0" smtClean="0">
                <a:solidFill>
                  <a:srgbClr val="00B050"/>
                </a:solidFill>
              </a:rPr>
              <a:t>ระบบโครงข่ายไร้สายในโรงเรียน</a:t>
            </a:r>
            <a:br>
              <a:rPr lang="th-TH" sz="4800" b="1" dirty="0" smtClean="0">
                <a:solidFill>
                  <a:srgbClr val="00B050"/>
                </a:solidFill>
              </a:rPr>
            </a:br>
            <a:r>
              <a:rPr lang="th-TH" sz="4800" b="1" dirty="0" smtClean="0">
                <a:solidFill>
                  <a:srgbClr val="00B050"/>
                </a:solidFill>
              </a:rPr>
              <a:t>เพื่อการบริหารจัดการเครื่องคอมพิวเตอร์พกพา</a:t>
            </a:r>
            <a:br>
              <a:rPr lang="th-TH" sz="4800" b="1" dirty="0" smtClean="0">
                <a:solidFill>
                  <a:srgbClr val="00B050"/>
                </a:solidFill>
              </a:rPr>
            </a:br>
            <a:r>
              <a:rPr lang="en-US" sz="4800" b="1" dirty="0" smtClean="0">
                <a:solidFill>
                  <a:srgbClr val="00B050"/>
                </a:solidFill>
              </a:rPr>
              <a:t>(OTPC Wi-Fi Network)</a:t>
            </a:r>
            <a:endParaRPr lang="th-TH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D2\Desktop\ชี้แจงระบบเน็ตโรงเรียน\รวมรูป\10484130_603855719729433_75119214905880223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768753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6310"/>
            <a:ext cx="777686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Firewall </a:t>
            </a:r>
            <a:r>
              <a:rPr lang="th-TH" b="1" dirty="0" smtClean="0"/>
              <a:t>(</a:t>
            </a:r>
            <a:r>
              <a:rPr lang="en-US" b="1" dirty="0" smtClean="0"/>
              <a:t>Smart Gate</a:t>
            </a:r>
            <a:r>
              <a:rPr lang="th-TH" b="1" dirty="0" smtClean="0"/>
              <a:t>)  - </a:t>
            </a:r>
            <a:r>
              <a:rPr lang="en-US" b="1" dirty="0" err="1" smtClean="0"/>
              <a:t>ZyXEL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40070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D2\Desktop\ชี้แจงระบบเน็ตโรงเรียน\รวมรูป\10426670_603855716396100_624249654973754941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6767686" cy="507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2932" y="433180"/>
            <a:ext cx="777686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+mj-cs"/>
              </a:rPr>
              <a:t>Wireless Access Point </a:t>
            </a:r>
            <a:r>
              <a:rPr lang="th-TH" b="1" dirty="0" smtClean="0">
                <a:cs typeface="+mj-cs"/>
              </a:rPr>
              <a:t> - </a:t>
            </a:r>
            <a:r>
              <a:rPr lang="en-US" b="1" dirty="0" err="1" smtClean="0">
                <a:cs typeface="+mj-cs"/>
              </a:rPr>
              <a:t>ZyXEL</a:t>
            </a:r>
            <a:endParaRPr lang="th-TH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16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932" y="433180"/>
            <a:ext cx="7776864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cs typeface="+mj-cs"/>
              </a:rPr>
              <a:t>Wireless Access Point </a:t>
            </a:r>
            <a:r>
              <a:rPr lang="th-TH" b="1" dirty="0" smtClean="0">
                <a:cs typeface="+mj-cs"/>
              </a:rPr>
              <a:t> - </a:t>
            </a:r>
            <a:r>
              <a:rPr lang="th-TH" b="1" dirty="0">
                <a:cs typeface="+mj-cs"/>
              </a:rPr>
              <a:t> </a:t>
            </a:r>
            <a:r>
              <a:rPr lang="en-US" b="1" dirty="0" smtClean="0">
                <a:cs typeface="+mj-cs"/>
              </a:rPr>
              <a:t>HP</a:t>
            </a:r>
            <a:endParaRPr lang="th-TH" b="1" dirty="0">
              <a:cs typeface="+mj-cs"/>
            </a:endParaRPr>
          </a:p>
        </p:txBody>
      </p:sp>
      <p:pic>
        <p:nvPicPr>
          <p:cNvPr id="10242" name="Picture 2" descr="http://h10003.www1.hp.com/digmedialib/prodimg/lowres/c01606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76" y="1300758"/>
            <a:ext cx="5184576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C:\Users\UTD2\Desktop\ชี้แจงระบบเน็ตโรงเรียน\รวมรูป\10430447_834202609946871_908454627684897475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8872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7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UTD2\Desktop\ชี้แจงระบบเน็ตโรงเรียน\รวมรูป\10478198_770312452989962_89006704225846112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744416" cy="54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C:\Users\UTD2\Desktop\ชี้แจงระบบเน็ตโรงเรียน\รวมรูป\10384362_718729881518694_581573894341855351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1"/>
            <a:ext cx="3857625" cy="549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4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008" y="58614"/>
            <a:ext cx="9036496" cy="149817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b="1" dirty="0" smtClean="0"/>
              <a:t>ผู้ให้บริการอินเทอร์เน็ตใน </a:t>
            </a:r>
            <a:r>
              <a:rPr lang="en-US" b="1" dirty="0" smtClean="0"/>
              <a:t>OBEC-Net Network</a:t>
            </a:r>
            <a:endParaRPr lang="th-TH" b="1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2" y="3717032"/>
            <a:ext cx="2693260" cy="64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1" descr="Description: C:\Users\YAI\Desktop\Illus\CATTelecom_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55" y="4869160"/>
            <a:ext cx="2376264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45" y="1772816"/>
            <a:ext cx="3174884" cy="16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624"/>
            <a:ext cx="8424936" cy="6739950"/>
          </a:xfrm>
        </p:spPr>
      </p:pic>
    </p:spTree>
    <p:extLst>
      <p:ext uri="{BB962C8B-B14F-4D97-AF65-F5344CB8AC3E}">
        <p14:creationId xmlns:p14="http://schemas.microsoft.com/office/powerpoint/2010/main" val="8847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27384"/>
            <a:ext cx="8589367" cy="6871494"/>
          </a:xfrm>
        </p:spPr>
      </p:pic>
    </p:spTree>
    <p:extLst>
      <p:ext uri="{BB962C8B-B14F-4D97-AF65-F5344CB8AC3E}">
        <p14:creationId xmlns:p14="http://schemas.microsoft.com/office/powerpoint/2010/main" val="19923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280920" cy="6624736"/>
          </a:xfrm>
        </p:spPr>
      </p:pic>
    </p:spTree>
    <p:extLst>
      <p:ext uri="{BB962C8B-B14F-4D97-AF65-F5344CB8AC3E}">
        <p14:creationId xmlns:p14="http://schemas.microsoft.com/office/powerpoint/2010/main" val="34428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cap="all" dirty="0"/>
              <a:t>การใช้งาน </a:t>
            </a:r>
            <a:r>
              <a:rPr lang="en-US" b="1" cap="all" dirty="0" err="1"/>
              <a:t>ZyXEL</a:t>
            </a:r>
            <a:r>
              <a:rPr lang="en-US" b="1" cap="all" dirty="0"/>
              <a:t> Smart Gateway</a:t>
            </a:r>
            <a:endParaRPr lang="th-TH" b="1" dirty="0"/>
          </a:p>
        </p:txBody>
      </p:sp>
      <p:pic>
        <p:nvPicPr>
          <p:cNvPr id="4" name="內容版面配置區 2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3" b="20078"/>
          <a:stretch/>
        </p:blipFill>
        <p:spPr bwMode="auto">
          <a:xfrm>
            <a:off x="179511" y="1844824"/>
            <a:ext cx="8768263" cy="460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90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4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224993" cy="50691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49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035787" cy="5357192"/>
          </a:xfrm>
        </p:spPr>
      </p:pic>
    </p:spTree>
    <p:extLst>
      <p:ext uri="{BB962C8B-B14F-4D97-AF65-F5344CB8AC3E}">
        <p14:creationId xmlns:p14="http://schemas.microsoft.com/office/powerpoint/2010/main" val="26334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8964488" cy="12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5621346" cy="48244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65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9425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93" y="1600200"/>
            <a:ext cx="5957813" cy="45259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52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67" y="2551113"/>
            <a:ext cx="3542665" cy="175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252536" y="274638"/>
            <a:ext cx="4211960" cy="121014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รูปแบบสื่อสัญญาณอินเทอร์เน็ต</a:t>
            </a:r>
            <a:endParaRPr lang="th-TH" b="1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154261"/>
              </p:ext>
            </p:extLst>
          </p:nvPr>
        </p:nvGraphicFramePr>
        <p:xfrm>
          <a:off x="4478288" y="663385"/>
          <a:ext cx="4248472" cy="569201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248472"/>
              </a:tblGrid>
              <a:tr h="770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IP VPN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b"/>
                </a:tc>
              </a:tr>
              <a:tr h="924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DSL VPN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b"/>
                </a:tc>
              </a:tr>
              <a:tr h="847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IP Star SAMART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b"/>
                </a:tc>
              </a:tr>
              <a:tr h="924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TOT Satellite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b"/>
                </a:tc>
              </a:tr>
              <a:tr h="1112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TOT Wi-Net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b"/>
                </a:tc>
              </a:tr>
              <a:tr h="111207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CAT</a:t>
                      </a:r>
                      <a:r>
                        <a:rPr lang="en-US" sz="24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MLPS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สี่เหลี่ยมผืนผ้า 2"/>
          <p:cNvSpPr/>
          <p:nvPr/>
        </p:nvSpPr>
        <p:spPr>
          <a:xfrm>
            <a:off x="35496" y="2564904"/>
            <a:ext cx="273630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OBEC-Net</a:t>
            </a:r>
            <a:endParaRPr lang="th-TH" sz="4400" dirty="0"/>
          </a:p>
        </p:txBody>
      </p:sp>
      <p:cxnSp>
        <p:nvCxnSpPr>
          <p:cNvPr id="9" name="ลูกศรเชื่อมต่อแบบตรง 8"/>
          <p:cNvCxnSpPr>
            <a:endCxn id="4" idx="1"/>
          </p:cNvCxnSpPr>
          <p:nvPr/>
        </p:nvCxnSpPr>
        <p:spPr>
          <a:xfrm>
            <a:off x="2771800" y="3176972"/>
            <a:ext cx="1706488" cy="3324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/>
          <p:cNvCxnSpPr/>
          <p:nvPr/>
        </p:nvCxnSpPr>
        <p:spPr>
          <a:xfrm flipV="1">
            <a:off x="2771800" y="2006841"/>
            <a:ext cx="1706488" cy="6840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ลูกศรเชื่อมต่อแบบตรง 10"/>
          <p:cNvCxnSpPr/>
          <p:nvPr/>
        </p:nvCxnSpPr>
        <p:spPr>
          <a:xfrm>
            <a:off x="2771800" y="2924944"/>
            <a:ext cx="17064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/>
          <p:cNvCxnSpPr/>
          <p:nvPr/>
        </p:nvCxnSpPr>
        <p:spPr>
          <a:xfrm>
            <a:off x="2771800" y="3509392"/>
            <a:ext cx="1706488" cy="12157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>
            <a:off x="2771800" y="3699017"/>
            <a:ext cx="1706488" cy="203423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/>
          <p:cNvCxnSpPr/>
          <p:nvPr/>
        </p:nvCxnSpPr>
        <p:spPr>
          <a:xfrm flipV="1">
            <a:off x="2390056" y="1027272"/>
            <a:ext cx="2088232" cy="16636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94240" descr="C:\Users\Phudit\Desktop\aaaaaaaaaaaaaaaaaaaaaa\ipstar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53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94243" descr="C:\Users\Phudit\Desktop\aaaaaaaaaaaaaaaaaaaaaa\ipstar_troubleshoot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8" y="253365"/>
            <a:ext cx="8891905" cy="635127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42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94267" descr="C:\Users\Phudit\Desktop\aaaaaaaaaaaaaaaaaaaaaa\Out-OBEC NE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" y="332656"/>
            <a:ext cx="9031525" cy="6032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1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94249" descr="C:\Users\Phudit\Desktop\aaaaaaaaaaaaaaaaaaaaaa\Out-OBEC NET_troubleshoot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" y="268605"/>
            <a:ext cx="8891905" cy="6320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2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94250" descr="C:\Users\Phudit\Desktop\aaaaaaaaaaaaaaaaaaaaaa\In-OBEC NE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" y="709613"/>
            <a:ext cx="8037830" cy="5438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0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94251" descr="C:\Users\Phudit\Desktop\aaaaaaaaaaaaaaaaaaaaaa\In-OBEC NET_Troubleshoot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" y="345122"/>
            <a:ext cx="8891905" cy="6167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3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94252" descr="C:\Users\Phudit\Desktop\aaaaaaaaaaaaaaaaaaaaaa\In-OBEC NET_No Rout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" y="746125"/>
            <a:ext cx="8049260" cy="5365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3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94257" descr="C:\Users\Phudit\Desktop\aaaaaaaaaaaaaaaaaaaaaa\In-OBEC NET_No Router_Troubleshoot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8" y="271463"/>
            <a:ext cx="8891905" cy="6315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2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7200" b="1" dirty="0" smtClean="0"/>
              <a:t>แจ้งปัญหาขัดข้อง</a:t>
            </a:r>
            <a:endParaRPr lang="th-TH" sz="7200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Call Center </a:t>
            </a:r>
            <a:r>
              <a:rPr lang="th-TH" sz="5400" b="1" dirty="0">
                <a:solidFill>
                  <a:srgbClr val="FF0000"/>
                </a:solidFill>
              </a:rPr>
              <a:t>บ.</a:t>
            </a:r>
            <a:r>
              <a:rPr lang="th-TH" sz="5400" b="1" dirty="0" err="1" smtClean="0">
                <a:solidFill>
                  <a:srgbClr val="FF0000"/>
                </a:solidFill>
              </a:rPr>
              <a:t>สงขลาฟิ</a:t>
            </a:r>
            <a:r>
              <a:rPr lang="th-TH" sz="5400" b="1" dirty="0" smtClean="0">
                <a:solidFill>
                  <a:srgbClr val="FF0000"/>
                </a:solidFill>
              </a:rPr>
              <a:t>นิชชิ่ง</a:t>
            </a:r>
            <a:endParaRPr lang="en-US" sz="5400" b="1" dirty="0">
              <a:solidFill>
                <a:srgbClr val="FF0000"/>
              </a:solidFill>
            </a:endParaRPr>
          </a:p>
          <a:p>
            <a:r>
              <a:rPr lang="en-US" sz="5400" b="1" dirty="0">
                <a:solidFill>
                  <a:srgbClr val="FF0000"/>
                </a:solidFill>
              </a:rPr>
              <a:t>02-789-9099</a:t>
            </a:r>
          </a:p>
          <a:p>
            <a:r>
              <a:rPr lang="en-US" sz="5400" b="1" dirty="0">
                <a:solidFill>
                  <a:srgbClr val="FF0000"/>
                </a:solidFill>
                <a:hlinkClick r:id="rId2"/>
              </a:rPr>
              <a:t>tim@songkhlaf.com</a:t>
            </a:r>
            <a:endParaRPr lang="th-TH" sz="5400" b="1" dirty="0">
              <a:solidFill>
                <a:srgbClr val="FF0000"/>
              </a:solidFill>
            </a:endParaRPr>
          </a:p>
          <a:p>
            <a:endParaRPr lang="th-TH" sz="5400" dirty="0"/>
          </a:p>
        </p:txBody>
      </p:sp>
    </p:spTree>
    <p:extLst>
      <p:ext uri="{BB962C8B-B14F-4D97-AF65-F5344CB8AC3E}">
        <p14:creationId xmlns:p14="http://schemas.microsoft.com/office/powerpoint/2010/main" val="29975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502024"/>
            <a:ext cx="8229600" cy="1143000"/>
          </a:xfrm>
        </p:spPr>
        <p:txBody>
          <a:bodyPr>
            <a:noAutofit/>
          </a:bodyPr>
          <a:lstStyle/>
          <a:p>
            <a:r>
              <a:rPr lang="th-TH" sz="8000" b="1" dirty="0" smtClean="0"/>
              <a:t>การเชื่อมต่อระบบอินเทอร์เน็ตไร้สายเบื้องต้น</a:t>
            </a:r>
            <a:endParaRPr lang="th-TH" sz="8000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00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252536" y="274638"/>
            <a:ext cx="4211960" cy="121014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รูปแบบสื่อสัญญาณอินเทอร์เน็ต</a:t>
            </a:r>
            <a:endParaRPr lang="th-TH" b="1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7514" y="2564904"/>
            <a:ext cx="273630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 err="1" smtClean="0"/>
              <a:t>สกอ</a:t>
            </a:r>
            <a:r>
              <a:rPr lang="th-TH" sz="4400" dirty="0" smtClean="0"/>
              <a:t>.</a:t>
            </a:r>
            <a:endParaRPr lang="th-TH" sz="4400" dirty="0"/>
          </a:p>
        </p:txBody>
      </p:sp>
      <p:cxnSp>
        <p:nvCxnSpPr>
          <p:cNvPr id="18" name="ลูกศรเชื่อมต่อแบบตรง 17"/>
          <p:cNvCxnSpPr/>
          <p:nvPr/>
        </p:nvCxnSpPr>
        <p:spPr>
          <a:xfrm>
            <a:off x="3059832" y="3068960"/>
            <a:ext cx="165618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สี่เหลี่ยมผืนผ้า 10"/>
          <p:cNvSpPr/>
          <p:nvPr/>
        </p:nvSpPr>
        <p:spPr>
          <a:xfrm>
            <a:off x="4716016" y="2564904"/>
            <a:ext cx="3312368" cy="1224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UniNet</a:t>
            </a:r>
            <a:endParaRPr lang="th-TH" sz="4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46" y="180019"/>
            <a:ext cx="2744539" cy="146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81" y="4077071"/>
            <a:ext cx="2727957" cy="272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51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1470" y="622236"/>
            <a:ext cx="8117206" cy="574516"/>
          </a:xfrm>
        </p:spPr>
        <p:txBody>
          <a:bodyPr/>
          <a:lstStyle/>
          <a:p>
            <a:r>
              <a:rPr lang="th-TH" dirty="0"/>
              <a:t>การเชื่อมต่อสัญญาณ OBEC WiFi</a:t>
            </a:r>
            <a:br>
              <a:rPr lang="th-TH" dirty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06370" y="4861609"/>
            <a:ext cx="45325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u="sng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Student_wifi</a:t>
            </a:r>
            <a:endParaRPr lang="en-US" sz="3200" b="1" u="sng" cap="none" spc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th-TH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MAC Address authentication</a:t>
            </a:r>
            <a:endParaRPr lang="en-US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25121" y="3277433"/>
            <a:ext cx="279679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u="sng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Guest</a:t>
            </a:r>
          </a:p>
          <a:p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Password 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obecwifi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0179" y="1550402"/>
            <a:ext cx="27967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u="sng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OBEC</a:t>
            </a:r>
          </a:p>
          <a:p>
            <a:r>
              <a:rPr lang="en-US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Username: </a:t>
            </a:r>
            <a:r>
              <a:rPr lang="en-US" sz="2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obec</a:t>
            </a:r>
            <a:endParaRPr lang="en-US" sz="28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Password :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obec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379" y="3154442"/>
            <a:ext cx="1219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SSID :</a:t>
            </a:r>
            <a:endParaRPr lang="en-US" sz="36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1666779" y="1697791"/>
            <a:ext cx="381000" cy="3604975"/>
          </a:xfrm>
          <a:prstGeom prst="lef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4996979" y="2226640"/>
            <a:ext cx="459515" cy="43269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>
            <a:off x="4999294" y="3674440"/>
            <a:ext cx="459515" cy="43269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5036598" y="4931357"/>
            <a:ext cx="459515" cy="43269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479094" y="2086689"/>
            <a:ext cx="2796798" cy="6976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สำหรับครู</a:t>
            </a:r>
            <a:endParaRPr lang="en-US" sz="28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98337" y="3236806"/>
            <a:ext cx="3560089" cy="12986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สำหรับบุคลากรในสังกัด</a:t>
            </a:r>
            <a:endParaRPr lang="en-US" sz="28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2417" y="4770341"/>
            <a:ext cx="3692388" cy="6976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สำหรับแท็ปเล็ต</a:t>
            </a:r>
            <a:endParaRPr lang="en-US" sz="28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-756592" y="1268760"/>
            <a:ext cx="9900592" cy="5257800"/>
          </a:xfrm>
        </p:spPr>
        <p:txBody>
          <a:bodyPr>
            <a:normAutofit/>
          </a:bodyPr>
          <a:lstStyle/>
          <a:p>
            <a:pPr lvl="2"/>
            <a:r>
              <a:rPr lang="en-GB" sz="3600" b="1" dirty="0">
                <a:solidFill>
                  <a:srgbClr val="FF0000"/>
                </a:solidFill>
                <a:cs typeface="+mj-cs"/>
              </a:rPr>
              <a:t>SSID1 : Guest </a:t>
            </a:r>
            <a:r>
              <a:rPr lang="th-TH" sz="3600" b="1" dirty="0">
                <a:solidFill>
                  <a:srgbClr val="FF0000"/>
                </a:solidFill>
                <a:cs typeface="+mj-cs"/>
              </a:rPr>
              <a:t>  </a:t>
            </a:r>
            <a:r>
              <a:rPr lang="th-TH" sz="3600" b="1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th-TH" sz="3600" b="1" dirty="0">
                <a:cs typeface="+mj-cs"/>
              </a:rPr>
              <a:t>สำหรับบุคคลทั่วไปที่มาติดต่อราชการ </a:t>
            </a:r>
            <a:r>
              <a:rPr lang="en-GB" sz="3600" b="1" dirty="0">
                <a:solidFill>
                  <a:schemeClr val="accent6"/>
                </a:solidFill>
                <a:cs typeface="+mj-cs"/>
              </a:rPr>
              <a:t>Security  password </a:t>
            </a:r>
            <a:r>
              <a:rPr lang="th-TH" sz="3600" b="1" dirty="0">
                <a:cs typeface="+mj-cs"/>
              </a:rPr>
              <a:t>คือ</a:t>
            </a:r>
            <a:r>
              <a:rPr lang="th-TH" sz="3600" b="1" dirty="0">
                <a:solidFill>
                  <a:schemeClr val="accent6"/>
                </a:solidFill>
                <a:cs typeface="+mj-cs"/>
              </a:rPr>
              <a:t> </a:t>
            </a:r>
            <a:r>
              <a:rPr lang="en-GB" sz="3600" b="1" dirty="0" err="1" smtClean="0">
                <a:solidFill>
                  <a:schemeClr val="accent6"/>
                </a:solidFill>
                <a:cs typeface="+mj-cs"/>
              </a:rPr>
              <a:t>obec_wifi</a:t>
            </a:r>
            <a:endParaRPr lang="en-GB" sz="3600" b="1" dirty="0" smtClean="0">
              <a:solidFill>
                <a:schemeClr val="accent6"/>
              </a:solidFill>
              <a:cs typeface="+mj-cs"/>
            </a:endParaRPr>
          </a:p>
          <a:p>
            <a:pPr lvl="2"/>
            <a:endParaRPr lang="en-US" sz="1800" b="1" dirty="0">
              <a:cs typeface="+mj-cs"/>
            </a:endParaRPr>
          </a:p>
          <a:p>
            <a:pPr lvl="2"/>
            <a:r>
              <a:rPr lang="en-GB" sz="3600" b="1" dirty="0">
                <a:solidFill>
                  <a:srgbClr val="FF0000"/>
                </a:solidFill>
                <a:cs typeface="+mj-cs"/>
              </a:rPr>
              <a:t>SSID2 : </a:t>
            </a:r>
            <a:r>
              <a:rPr lang="en-GB" sz="3600" b="1" dirty="0" err="1">
                <a:solidFill>
                  <a:srgbClr val="FF0000"/>
                </a:solidFill>
                <a:cs typeface="+mj-cs"/>
              </a:rPr>
              <a:t>Student_WiFi</a:t>
            </a:r>
            <a:r>
              <a:rPr lang="en-GB" sz="3600" b="1" dirty="0">
                <a:solidFill>
                  <a:srgbClr val="FF0000"/>
                </a:solidFill>
                <a:cs typeface="+mj-cs"/>
              </a:rPr>
              <a:t>  </a:t>
            </a:r>
            <a:r>
              <a:rPr lang="th-TH" sz="3600" b="1" dirty="0">
                <a:solidFill>
                  <a:srgbClr val="FF0000"/>
                </a:solidFill>
                <a:cs typeface="+mj-cs"/>
              </a:rPr>
              <a:t>  </a:t>
            </a:r>
            <a:r>
              <a:rPr lang="th-TH" sz="3600" b="1" dirty="0" smtClean="0">
                <a:cs typeface="+mj-cs"/>
              </a:rPr>
              <a:t>สำหรับ</a:t>
            </a:r>
            <a:r>
              <a:rPr lang="th-TH" sz="3600" b="1" dirty="0">
                <a:cs typeface="+mj-cs"/>
              </a:rPr>
              <a:t>ใช้ </a:t>
            </a:r>
            <a:r>
              <a:rPr lang="en-GB" sz="3600" b="1" dirty="0">
                <a:cs typeface="+mj-cs"/>
              </a:rPr>
              <a:t>MAC - Authentication </a:t>
            </a:r>
            <a:r>
              <a:rPr lang="th-TH" sz="3600" b="1" dirty="0">
                <a:cs typeface="+mj-cs"/>
              </a:rPr>
              <a:t>นักเรียนชั้นประถมศึกษาปีที่ </a:t>
            </a:r>
            <a:r>
              <a:rPr lang="th-TH" sz="3600" b="1" dirty="0" smtClean="0">
                <a:cs typeface="+mj-cs"/>
              </a:rPr>
              <a:t>1</a:t>
            </a:r>
          </a:p>
          <a:p>
            <a:pPr lvl="2"/>
            <a:endParaRPr lang="en-US" sz="1800" b="1" dirty="0">
              <a:cs typeface="+mj-cs"/>
            </a:endParaRPr>
          </a:p>
          <a:p>
            <a:pPr lvl="2"/>
            <a:r>
              <a:rPr lang="en-GB" sz="3600" b="1" dirty="0">
                <a:solidFill>
                  <a:srgbClr val="FF0000"/>
                </a:solidFill>
                <a:cs typeface="+mj-cs"/>
              </a:rPr>
              <a:t>SSID3 : </a:t>
            </a:r>
            <a:r>
              <a:rPr lang="en-GB" sz="3600" b="1" dirty="0" smtClean="0">
                <a:solidFill>
                  <a:srgbClr val="FF0000"/>
                </a:solidFill>
                <a:cs typeface="+mj-cs"/>
              </a:rPr>
              <a:t>OBE</a:t>
            </a:r>
            <a:r>
              <a:rPr lang="en-US" sz="3600" b="1" dirty="0" smtClean="0">
                <a:solidFill>
                  <a:srgbClr val="FF0000"/>
                </a:solidFill>
                <a:cs typeface="+mj-cs"/>
              </a:rPr>
              <a:t>C   </a:t>
            </a:r>
            <a:r>
              <a:rPr lang="th-TH" sz="3600" b="1" dirty="0" smtClean="0">
                <a:cs typeface="+mj-cs"/>
              </a:rPr>
              <a:t>สำหรับ </a:t>
            </a:r>
            <a:r>
              <a:rPr lang="th-TH" sz="3600" b="1" dirty="0">
                <a:cs typeface="+mj-cs"/>
              </a:rPr>
              <a:t>เจ้าหน้าที่ ครู บุคลากรทางการ</a:t>
            </a:r>
            <a:r>
              <a:rPr lang="th-TH" sz="3600" b="1" dirty="0" smtClean="0">
                <a:cs typeface="+mj-cs"/>
              </a:rPr>
              <a:t>ศึกษา</a:t>
            </a:r>
          </a:p>
          <a:p>
            <a:pPr marL="914400" lvl="2" indent="0">
              <a:buNone/>
            </a:pPr>
            <a:r>
              <a:rPr lang="en-GB" sz="4000" b="1" dirty="0">
                <a:solidFill>
                  <a:schemeClr val="accent6"/>
                </a:solidFill>
              </a:rPr>
              <a:t>Security  password </a:t>
            </a:r>
            <a:r>
              <a:rPr lang="th-TH" sz="4000" b="1" dirty="0"/>
              <a:t>คือ</a:t>
            </a:r>
            <a:r>
              <a:rPr lang="th-TH" sz="4000" b="1" dirty="0">
                <a:solidFill>
                  <a:schemeClr val="accent6"/>
                </a:solidFill>
              </a:rPr>
              <a:t> </a:t>
            </a:r>
            <a:r>
              <a:rPr lang="en-GB" sz="4000" b="1" dirty="0" err="1" smtClean="0">
                <a:solidFill>
                  <a:schemeClr val="accent6"/>
                </a:solidFill>
              </a:rPr>
              <a:t>obe</a:t>
            </a:r>
            <a:r>
              <a:rPr lang="en-US" sz="4000" b="1" dirty="0">
                <a:solidFill>
                  <a:schemeClr val="accent6"/>
                </a:solidFill>
              </a:rPr>
              <a:t>c</a:t>
            </a:r>
            <a:endParaRPr lang="en-US" sz="4000" b="1" dirty="0">
              <a:cs typeface="+mj-cs"/>
            </a:endParaRPr>
          </a:p>
          <a:p>
            <a:pPr marL="0" indent="0">
              <a:buNone/>
            </a:pPr>
            <a:endParaRPr lang="th-TH" sz="44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38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b="1" dirty="0" smtClean="0"/>
              <a:t>การลงทะเบียนผู้ใช้งาน</a:t>
            </a:r>
            <a:endParaRPr lang="th-TH" sz="5400" b="1" dirty="0"/>
          </a:p>
        </p:txBody>
      </p:sp>
      <p:pic>
        <p:nvPicPr>
          <p:cNvPr id="4" name="Picture 13" descr="Web Portal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29600" cy="43859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60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14" descr="Agre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8245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11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15" descr="Regist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9145016" cy="48727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04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6" y="980728"/>
            <a:ext cx="8863400" cy="53285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28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17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3"/>
          <a:stretch/>
        </p:blipFill>
        <p:spPr bwMode="auto">
          <a:xfrm>
            <a:off x="457200" y="1770687"/>
            <a:ext cx="8229600" cy="4184989"/>
          </a:xfrm>
          <a:prstGeom prst="rect">
            <a:avLst/>
          </a:prstGeom>
          <a:noFill/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066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51"/>
          <a:stretch>
            <a:fillRect/>
          </a:stretch>
        </p:blipFill>
        <p:spPr bwMode="auto">
          <a:xfrm>
            <a:off x="971600" y="1340768"/>
            <a:ext cx="7540308" cy="47666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433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827584" y="2132856"/>
            <a:ext cx="7643446" cy="15696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9600" b="1" i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สรุปชุดอุปกรณ์ต่างๆ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33356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84781"/>
            <a:ext cx="324875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28956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00962" y="476672"/>
            <a:ext cx="76434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i="1" dirty="0" err="1" smtClean="0">
                <a:solidFill>
                  <a:srgbClr val="333399"/>
                </a:solidFill>
                <a:cs typeface="Angsana New" pitchFamily="18" charset="-34"/>
              </a:rPr>
              <a:t>IPStar</a:t>
            </a:r>
            <a:r>
              <a:rPr lang="en-US" sz="4800" b="1" i="1" dirty="0" smtClean="0">
                <a:solidFill>
                  <a:srgbClr val="333399"/>
                </a:solidFill>
                <a:cs typeface="Angsana New" pitchFamily="18" charset="-34"/>
              </a:rPr>
              <a:t> </a:t>
            </a:r>
            <a:r>
              <a:rPr lang="en-US" sz="4800" b="1" i="1" dirty="0" err="1" smtClean="0">
                <a:solidFill>
                  <a:srgbClr val="333399"/>
                </a:solidFill>
                <a:cs typeface="Angsana New" pitchFamily="18" charset="-34"/>
              </a:rPr>
              <a:t>Samart</a:t>
            </a:r>
            <a:r>
              <a:rPr lang="en-US" sz="4800" b="1" i="1" dirty="0">
                <a:solidFill>
                  <a:srgbClr val="333399"/>
                </a:solidFill>
                <a:cs typeface="Angsana New" pitchFamily="18" charset="-34"/>
              </a:rPr>
              <a:t> </a:t>
            </a:r>
            <a:r>
              <a:rPr lang="en-US" sz="4800" b="1" i="1" dirty="0" smtClean="0">
                <a:solidFill>
                  <a:srgbClr val="333399"/>
                </a:solidFill>
                <a:cs typeface="Angsana New" pitchFamily="18" charset="-34"/>
              </a:rPr>
              <a:t>&amp; TOT Satellite</a:t>
            </a:r>
            <a:endParaRPr lang="th-TH" sz="4800" b="1" i="1" dirty="0" smtClean="0">
              <a:solidFill>
                <a:srgbClr val="333399"/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2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57224" y="1571612"/>
            <a:ext cx="7616604" cy="4370086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	</a:t>
            </a:r>
          </a:p>
          <a:p>
            <a:pPr marL="0" indent="0">
              <a:buNone/>
            </a:pPr>
            <a:r>
              <a:rPr lang="th-TH" sz="3600" b="1" dirty="0">
                <a:latin typeface="JasmineUPC" pitchFamily="18" charset="-34"/>
                <a:cs typeface="JasmineUPC" pitchFamily="18" charset="-34"/>
              </a:rPr>
              <a:t>	</a:t>
            </a:r>
            <a:r>
              <a:rPr lang="en-US" sz="3600" b="1" dirty="0" smtClean="0">
                <a:latin typeface="JasmineUPC" pitchFamily="18" charset="-34"/>
                <a:cs typeface="JasmineUPC" pitchFamily="18" charset="-34"/>
              </a:rPr>
              <a:t> </a:t>
            </a:r>
            <a:r>
              <a:rPr lang="th-TH" sz="3600" b="1" dirty="0">
                <a:latin typeface="JasmineUPC" pitchFamily="18" charset="-34"/>
                <a:cs typeface="JasmineUPC" pitchFamily="18" charset="-34"/>
              </a:rPr>
              <a:t>คณะรัฐมนตรีได้</a:t>
            </a:r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อนุมัติให้ สกอ.ดำเนินการโครงการพัฒนา</a:t>
            </a:r>
            <a:r>
              <a:rPr lang="th-TH" sz="3600" b="1" dirty="0">
                <a:latin typeface="JasmineUPC" pitchFamily="18" charset="-34"/>
                <a:cs typeface="JasmineUPC" pitchFamily="18" charset="-34"/>
              </a:rPr>
              <a:t>เครือข่าย</a:t>
            </a:r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สารสนเทศ เพื่อพัฒนา  การศึกษา </a:t>
            </a:r>
            <a:r>
              <a:rPr lang="th-TH" sz="3600" b="1" dirty="0">
                <a:latin typeface="JasmineUPC" pitchFamily="18" charset="-34"/>
                <a:cs typeface="JasmineUPC" pitchFamily="18" charset="-34"/>
              </a:rPr>
              <a:t>(</a:t>
            </a:r>
            <a:r>
              <a:rPr lang="en-US" sz="3600" b="1" dirty="0">
                <a:latin typeface="JasmineUPC" pitchFamily="18" charset="-34"/>
                <a:cs typeface="JasmineUPC" pitchFamily="18" charset="-34"/>
              </a:rPr>
              <a:t>UniNet</a:t>
            </a:r>
            <a:r>
              <a:rPr lang="en-US" sz="3600" b="1" dirty="0" smtClean="0">
                <a:latin typeface="JasmineUPC" pitchFamily="18" charset="-34"/>
                <a:cs typeface="JasmineUPC" pitchFamily="18" charset="-34"/>
              </a:rPr>
              <a:t>)</a:t>
            </a:r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 เพื่อขยายโอกาสทางการศึกษา</a:t>
            </a:r>
          </a:p>
        </p:txBody>
      </p:sp>
      <p:sp>
        <p:nvSpPr>
          <p:cNvPr id="5" name="Rectangle 6"/>
          <p:cNvSpPr/>
          <p:nvPr/>
        </p:nvSpPr>
        <p:spPr>
          <a:xfrm>
            <a:off x="428596" y="1000108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prstClr val="black"/>
                </a:solidFill>
                <a:cs typeface="JasmineUPC" pitchFamily="18" charset="-34"/>
              </a:rPr>
              <a:t>2552</a:t>
            </a:r>
            <a:endParaRPr lang="th-TH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00962" y="476672"/>
            <a:ext cx="764344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333399"/>
                </a:solidFill>
                <a:cs typeface="Angsana New" pitchFamily="18" charset="-34"/>
              </a:rPr>
              <a:t>TOT  ADSL/DSL</a:t>
            </a:r>
            <a:endParaRPr lang="th-TH" sz="5400" b="1" dirty="0" smtClean="0">
              <a:solidFill>
                <a:srgbClr val="333399"/>
              </a:solidFill>
              <a:cs typeface="Angsana New" pitchFamily="18" charset="-34"/>
            </a:endParaRPr>
          </a:p>
        </p:txBody>
      </p:sp>
      <p:pic>
        <p:nvPicPr>
          <p:cNvPr id="29698" name="Picture 2" descr="http://www.wish-club.net/files/imagehost/wish-master/fon-wish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59" y="4077072"/>
            <a:ext cx="3296426" cy="248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www.mymarket.in.th/shop_user/vnppower/image/100_02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65" y="1344564"/>
            <a:ext cx="3312520" cy="248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img.tarad.com/shop/p/peaceon/img-lib/spd_20130608201249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39604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9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00962" y="449064"/>
            <a:ext cx="764344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400" b="1" i="1" dirty="0" smtClean="0">
                <a:solidFill>
                  <a:srgbClr val="333399"/>
                </a:solidFill>
                <a:cs typeface="Angsana New" pitchFamily="18" charset="-34"/>
              </a:rPr>
              <a:t>Wi - NET</a:t>
            </a:r>
            <a:endParaRPr lang="th-TH" sz="5400" b="1" i="1" dirty="0" smtClean="0">
              <a:solidFill>
                <a:srgbClr val="333399"/>
              </a:solidFill>
              <a:cs typeface="Angsana New" pitchFamily="18" charset="-34"/>
            </a:endParaRPr>
          </a:p>
        </p:txBody>
      </p:sp>
      <p:pic>
        <p:nvPicPr>
          <p:cNvPr id="6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06922"/>
            <a:ext cx="3960440" cy="4711588"/>
          </a:xfrm>
        </p:spPr>
      </p:pic>
      <p:pic>
        <p:nvPicPr>
          <p:cNvPr id="7" name="ตัวแทนเนื้อหา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06922"/>
            <a:ext cx="3533691" cy="47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00962" y="476672"/>
            <a:ext cx="764344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400" b="1" i="1" dirty="0" smtClean="0">
                <a:solidFill>
                  <a:srgbClr val="333399"/>
                </a:solidFill>
                <a:cs typeface="Angsana New" pitchFamily="18" charset="-34"/>
              </a:rPr>
              <a:t>Fiber Optic</a:t>
            </a:r>
            <a:endParaRPr lang="th-TH" sz="5400" b="1" i="1" dirty="0" smtClean="0">
              <a:solidFill>
                <a:srgbClr val="333399"/>
              </a:solidFill>
              <a:cs typeface="Angsana New" pitchFamily="18" charset="-34"/>
            </a:endParaRPr>
          </a:p>
        </p:txBody>
      </p:sp>
      <p:pic>
        <p:nvPicPr>
          <p:cNvPr id="28674" name="Picture 2" descr="C:\Users\UTD2\Desktop\ชี้แจงระบบเน็ตโรงเรียน\รวมรูป\10553490_792008960844576_200006948563366109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57" y="1382118"/>
            <a:ext cx="5904656" cy="413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ลูกศรเชื่อมต่อแบบตรง 2"/>
          <p:cNvCxnSpPr/>
          <p:nvPr/>
        </p:nvCxnSpPr>
        <p:spPr>
          <a:xfrm flipH="1" flipV="1">
            <a:off x="6588224" y="4700116"/>
            <a:ext cx="786789" cy="110779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ลูกศรเชื่อมต่อแบบตรง 8"/>
          <p:cNvCxnSpPr/>
          <p:nvPr/>
        </p:nvCxnSpPr>
        <p:spPr>
          <a:xfrm flipV="1">
            <a:off x="1691680" y="4725144"/>
            <a:ext cx="1074821" cy="108546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5504" y="5810610"/>
            <a:ext cx="2386862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/>
              <a:t>ชุดแปลงสัญญาณ </a:t>
            </a:r>
            <a:r>
              <a:rPr lang="en-US" dirty="0" smtClean="0"/>
              <a:t>Fiber optic</a:t>
            </a:r>
            <a:endParaRPr lang="th-TH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5789216"/>
            <a:ext cx="2386862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/>
              <a:t>สายสัญญาณ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Fiber optic</a:t>
            </a:r>
            <a:endParaRPr lang="th-TH" dirty="0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123728" y="1988840"/>
            <a:ext cx="4320480" cy="1152128"/>
          </a:xfrm>
          <a:prstGeom prst="rect">
            <a:avLst/>
          </a:prstGeom>
          <a:solidFill>
            <a:schemeClr val="accent1">
              <a:alpha val="9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01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899592" y="188561"/>
            <a:ext cx="764344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7200" b="1" dirty="0" err="1" smtClean="0">
                <a:solidFill>
                  <a:srgbClr val="333399"/>
                </a:solidFill>
                <a:latin typeface="Angsana New" pitchFamily="18" charset="-34"/>
                <a:cs typeface="Angsana New" pitchFamily="18" charset="-34"/>
              </a:rPr>
              <a:t>NedNet</a:t>
            </a:r>
            <a:r>
              <a:rPr lang="en-US" sz="7200" b="1" dirty="0" smtClean="0">
                <a:solidFill>
                  <a:srgbClr val="333399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7200" b="1" dirty="0" smtClean="0">
                <a:solidFill>
                  <a:srgbClr val="333399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7200" b="1" dirty="0" err="1" smtClean="0">
                <a:solidFill>
                  <a:srgbClr val="333399"/>
                </a:solidFill>
                <a:latin typeface="Angsana New" pitchFamily="18" charset="-34"/>
                <a:cs typeface="Angsana New" pitchFamily="18" charset="-34"/>
              </a:rPr>
              <a:t>Uninet</a:t>
            </a:r>
            <a:r>
              <a:rPr lang="th-TH" sz="7200" b="1" dirty="0" smtClean="0">
                <a:solidFill>
                  <a:srgbClr val="333399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pic>
        <p:nvPicPr>
          <p:cNvPr id="11" name="Picture 2" descr="D:\ชุมพร2\ICT CPN2-1\Nednet\รูปอุปกรณ์\DSCF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106" y="2348880"/>
            <a:ext cx="5501919" cy="41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ชุมพร2\ICT CPN2-1\Nednet\รูปอุปกรณ์\DSCF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88890"/>
            <a:ext cx="3499367" cy="24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35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83568" y="404664"/>
            <a:ext cx="72113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7200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WIFI ICT : OTPC</a:t>
            </a:r>
            <a:endParaRPr lang="th-TH" sz="7200" b="1" dirty="0" smtClean="0">
              <a:solidFill>
                <a:srgbClr val="333399"/>
              </a:solidFill>
              <a:latin typeface="Arial" pitchFamily="34" charset="0"/>
              <a:cs typeface="Cordia New" pitchFamily="34" charset="-34"/>
            </a:endParaRPr>
          </a:p>
        </p:txBody>
      </p:sp>
      <p:pic>
        <p:nvPicPr>
          <p:cNvPr id="5" name="Picture 8" descr="C:\Users\UTD2\Desktop\ชี้แจงระบบเน็ตโรงเรียน\รวมรูป\10430447_834202609946871_908454627684897475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5400600" cy="43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TD2\Desktop\ชี้แจงระบบเน็ตโรงเรียน\รวมรูป\10426670_603855716396100_6242496549737549413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t="11349" r="15011" b="27498"/>
          <a:stretch/>
        </p:blipFill>
        <p:spPr bwMode="auto">
          <a:xfrm>
            <a:off x="6005512" y="2780928"/>
            <a:ext cx="2970725" cy="21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5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83568" y="404664"/>
            <a:ext cx="72113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7200" b="1" dirty="0" smtClean="0">
                <a:solidFill>
                  <a:srgbClr val="333399"/>
                </a:solidFill>
                <a:latin typeface="Arial" pitchFamily="34" charset="0"/>
                <a:cs typeface="Cordia New" pitchFamily="34" charset="-34"/>
              </a:rPr>
              <a:t>ข้อสังเกต</a:t>
            </a:r>
          </a:p>
        </p:txBody>
      </p:sp>
      <p:pic>
        <p:nvPicPr>
          <p:cNvPr id="7" name="Picture 2" descr="C:\Users\UTD2\Desktop\ชี้แจงระบบเน็ตโรงเรียน\รวมรูป\10553490_792008960844576_200006948563366109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48284"/>
            <a:ext cx="431854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75856" y="5571237"/>
            <a:ext cx="2386862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/>
              <a:t>สายสัญญาณ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Fiber </a:t>
            </a:r>
            <a:r>
              <a:rPr lang="en-US" dirty="0" err="1" smtClean="0"/>
              <a:t>opict</a:t>
            </a:r>
            <a:endParaRPr lang="th-TH" dirty="0"/>
          </a:p>
        </p:txBody>
      </p:sp>
      <p:pic>
        <p:nvPicPr>
          <p:cNvPr id="34818" name="Picture 2" descr="C:\Users\UTD2\Desktop\ชี้แจงระบบเน็ตโรงเรียน\รวมรูป\10547527_800546789985651_833295726998903452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9" y="1548284"/>
            <a:ext cx="4163221" cy="297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UTD2\Desktop\ชี้แจงระบบเน็ตโรงเรียน\รวมรูป\10530772_792008957511243_110242803270693973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28" y="4797152"/>
            <a:ext cx="2381841" cy="178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ลูกศรเชื่อมต่อแบบตรง 15"/>
          <p:cNvCxnSpPr/>
          <p:nvPr/>
        </p:nvCxnSpPr>
        <p:spPr>
          <a:xfrm flipH="1" flipV="1">
            <a:off x="3754508" y="4293096"/>
            <a:ext cx="2041628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ลูกศรเชื่อมต่อแบบตรง 8"/>
          <p:cNvCxnSpPr/>
          <p:nvPr/>
        </p:nvCxnSpPr>
        <p:spPr>
          <a:xfrm flipV="1">
            <a:off x="7452320" y="4144628"/>
            <a:ext cx="442646" cy="8685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6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352500" y="620688"/>
            <a:ext cx="8424936" cy="923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5400" b="1" dirty="0">
                <a:ea typeface="Calibri"/>
                <a:cs typeface="Angsana New"/>
              </a:rPr>
              <a:t>การทดสอบความเร็วระบบ</a:t>
            </a:r>
            <a:r>
              <a:rPr lang="th-TH" sz="5400" b="1" dirty="0" smtClean="0">
                <a:ea typeface="Calibri"/>
                <a:cs typeface="Angsana New"/>
              </a:rPr>
              <a:t>อินเทอร์เน็ต</a:t>
            </a:r>
            <a:endParaRPr lang="th-TH" sz="5400" b="1" dirty="0" smtClean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 pitchFamily="18" charset="-34"/>
            </a:endParaRPr>
          </a:p>
        </p:txBody>
      </p:sp>
      <p:pic>
        <p:nvPicPr>
          <p:cNvPr id="5121" name="รูปภาพ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1155"/>
            <a:ext cx="4968552" cy="401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67744" y="4221088"/>
            <a:ext cx="1698303" cy="85102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790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6" name="สี่เหลี่ยมผืนผ้า 5">
            <a:hlinkClick r:id="rId3"/>
          </p:cNvPr>
          <p:cNvSpPr/>
          <p:nvPr/>
        </p:nvSpPr>
        <p:spPr>
          <a:xfrm>
            <a:off x="352500" y="1844824"/>
            <a:ext cx="5661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http://speedtest1.totbb.net/ 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35965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08855" y="473440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06467" y="2189672"/>
            <a:ext cx="1863305" cy="12508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TOT/CAT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65261" y="2073214"/>
            <a:ext cx="1863305" cy="125083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UniNet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8715" y="4330461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</a:rPr>
              <a:t>สพป./สพม.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62084" y="5451308"/>
            <a:ext cx="1530110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18283" y="5388634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>
            <a:stCxn id="4" idx="3"/>
            <a:endCxn id="6" idx="7"/>
          </p:cNvCxnSpPr>
          <p:nvPr/>
        </p:nvCxnSpPr>
        <p:spPr>
          <a:xfrm flipH="1">
            <a:off x="1855692" y="1541090"/>
            <a:ext cx="626038" cy="71530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5"/>
            <a:endCxn id="5" idx="0"/>
          </p:cNvCxnSpPr>
          <p:nvPr/>
        </p:nvCxnSpPr>
        <p:spPr>
          <a:xfrm>
            <a:off x="3799285" y="1541090"/>
            <a:ext cx="938835" cy="6485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 flipH="1">
            <a:off x="1010368" y="3324045"/>
            <a:ext cx="186546" cy="10064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7" idx="0"/>
          </p:cNvCxnSpPr>
          <p:nvPr/>
        </p:nvCxnSpPr>
        <p:spPr>
          <a:xfrm flipH="1">
            <a:off x="1010368" y="3257323"/>
            <a:ext cx="3068974" cy="10731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4"/>
            <a:endCxn id="9" idx="1"/>
          </p:cNvCxnSpPr>
          <p:nvPr/>
        </p:nvCxnSpPr>
        <p:spPr>
          <a:xfrm>
            <a:off x="4738120" y="3440503"/>
            <a:ext cx="1583871" cy="2095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5"/>
            <a:endCxn id="8" idx="1"/>
          </p:cNvCxnSpPr>
          <p:nvPr/>
        </p:nvCxnSpPr>
        <p:spPr>
          <a:xfrm>
            <a:off x="1855691" y="3140865"/>
            <a:ext cx="730472" cy="245825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088919" y="5433204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>
            <a:stCxn id="6" idx="6"/>
            <a:endCxn id="25" idx="1"/>
          </p:cNvCxnSpPr>
          <p:nvPr/>
        </p:nvCxnSpPr>
        <p:spPr>
          <a:xfrm>
            <a:off x="2128566" y="2698629"/>
            <a:ext cx="2164061" cy="288238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5" idx="4"/>
            <a:endCxn id="25" idx="1"/>
          </p:cNvCxnSpPr>
          <p:nvPr/>
        </p:nvCxnSpPr>
        <p:spPr>
          <a:xfrm flipH="1">
            <a:off x="4292627" y="3440503"/>
            <a:ext cx="445493" cy="21405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18891" y="697673"/>
            <a:ext cx="98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OBEC Gateway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08854" y="-9391"/>
            <a:ext cx="328768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F81BD">
                    <a:lumMod val="50000"/>
                  </a:srgbClr>
                </a:solidFill>
              </a:rPr>
              <a:t>Call Center TOT</a:t>
            </a:r>
          </a:p>
          <a:p>
            <a:r>
              <a:rPr lang="en-US" sz="3600" b="1" dirty="0" smtClean="0">
                <a:solidFill>
                  <a:srgbClr val="4F81BD">
                    <a:lumMod val="50000"/>
                  </a:srgbClr>
                </a:solidFill>
              </a:rPr>
              <a:t>1477</a:t>
            </a:r>
            <a:endParaRPr lang="th-TH" sz="3600" b="1" dirty="0" smtClean="0">
              <a:solidFill>
                <a:srgbClr val="4F81BD">
                  <a:lumMod val="50000"/>
                </a:srgbClr>
              </a:solidFill>
              <a:cs typeface="Angsana New"/>
            </a:endParaRPr>
          </a:p>
          <a:p>
            <a:r>
              <a:rPr lang="th-TH" sz="3600" b="1" dirty="0" smtClean="0">
                <a:solidFill>
                  <a:srgbClr val="4F81BD">
                    <a:lumMod val="50000"/>
                  </a:srgbClr>
                </a:solidFill>
                <a:cs typeface="Angsana New"/>
              </a:rPr>
              <a:t>021590623-45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Call Center </a:t>
            </a:r>
            <a:r>
              <a:rPr lang="th-TH" sz="3600" b="1" dirty="0" smtClean="0">
                <a:solidFill>
                  <a:srgbClr val="FF0000"/>
                </a:solidFill>
              </a:rPr>
              <a:t>บ.สงขลาฯ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02-789-9099</a:t>
            </a:r>
          </a:p>
          <a:p>
            <a:r>
              <a:rPr lang="en-US" sz="3600" b="1" dirty="0" smtClean="0">
                <a:solidFill>
                  <a:srgbClr val="FF0000"/>
                </a:solidFill>
                <a:hlinkClick r:id="rId2"/>
              </a:rPr>
              <a:t>tim@songkhlaf.com</a:t>
            </a:r>
            <a:endParaRPr lang="th-TH" sz="3600" b="1" dirty="0" smtClean="0">
              <a:solidFill>
                <a:srgbClr val="FF0000"/>
              </a:solidFill>
              <a:cs typeface="Angsana New"/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B050"/>
                </a:solidFill>
              </a:rPr>
              <a:t>Call Center </a:t>
            </a:r>
            <a:r>
              <a:rPr lang="en-US" sz="3600" b="1" dirty="0" smtClean="0">
                <a:solidFill>
                  <a:srgbClr val="00B050"/>
                </a:solidFill>
              </a:rPr>
              <a:t>CAT</a:t>
            </a:r>
          </a:p>
          <a:p>
            <a:r>
              <a:rPr lang="en-US" sz="3600" b="1" dirty="0" smtClean="0">
                <a:solidFill>
                  <a:srgbClr val="00B050"/>
                </a:solidFill>
              </a:rPr>
              <a:t>                 1322</a:t>
            </a:r>
            <a:endParaRPr lang="en-US" sz="3600" b="1" dirty="0">
              <a:solidFill>
                <a:srgbClr val="00B050"/>
              </a:solidFill>
            </a:endParaRPr>
          </a:p>
          <a:p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7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07433" y="551078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366853" y="2221883"/>
            <a:ext cx="1863305" cy="12508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TOT/CAT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963839" y="2150852"/>
            <a:ext cx="1863305" cy="125083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UniNet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77293" y="4408099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</a:rPr>
              <a:t>สพป./สพม.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88732" y="4334196"/>
            <a:ext cx="1437202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650519" y="4670067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>
            <a:stCxn id="4" idx="3"/>
            <a:endCxn id="6" idx="7"/>
          </p:cNvCxnSpPr>
          <p:nvPr/>
        </p:nvCxnSpPr>
        <p:spPr>
          <a:xfrm flipH="1">
            <a:off x="5554269" y="1618728"/>
            <a:ext cx="626038" cy="71530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5"/>
            <a:endCxn id="5" idx="0"/>
          </p:cNvCxnSpPr>
          <p:nvPr/>
        </p:nvCxnSpPr>
        <p:spPr>
          <a:xfrm flipH="1">
            <a:off x="7298506" y="1618729"/>
            <a:ext cx="199357" cy="6031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 flipH="1">
            <a:off x="4708946" y="3401683"/>
            <a:ext cx="186546" cy="10064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7" idx="0"/>
          </p:cNvCxnSpPr>
          <p:nvPr/>
        </p:nvCxnSpPr>
        <p:spPr>
          <a:xfrm flipH="1">
            <a:off x="4708946" y="3289533"/>
            <a:ext cx="1930782" cy="11185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4"/>
            <a:endCxn id="9" idx="1"/>
          </p:cNvCxnSpPr>
          <p:nvPr/>
        </p:nvCxnSpPr>
        <p:spPr>
          <a:xfrm>
            <a:off x="7298506" y="3472713"/>
            <a:ext cx="555721" cy="13451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5"/>
            <a:endCxn id="8" idx="1"/>
          </p:cNvCxnSpPr>
          <p:nvPr/>
        </p:nvCxnSpPr>
        <p:spPr>
          <a:xfrm>
            <a:off x="5554270" y="3218503"/>
            <a:ext cx="344936" cy="126350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793535" y="5700324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>
            <a:stCxn id="6" idx="6"/>
            <a:endCxn id="25" idx="0"/>
          </p:cNvCxnSpPr>
          <p:nvPr/>
        </p:nvCxnSpPr>
        <p:spPr>
          <a:xfrm>
            <a:off x="5827144" y="2776268"/>
            <a:ext cx="661896" cy="292405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5" idx="4"/>
            <a:endCxn id="25" idx="0"/>
          </p:cNvCxnSpPr>
          <p:nvPr/>
        </p:nvCxnSpPr>
        <p:spPr>
          <a:xfrm flipH="1">
            <a:off x="6489040" y="3472714"/>
            <a:ext cx="809466" cy="22276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17469" y="775312"/>
            <a:ext cx="98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OBEC Gateway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652609"/>
            <a:ext cx="39638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504D">
                    <a:lumMod val="50000"/>
                  </a:srgbClr>
                </a:solidFill>
              </a:rPr>
              <a:t>Call Center </a:t>
            </a:r>
            <a:r>
              <a:rPr lang="en-US" sz="3600" b="1" dirty="0" err="1" smtClean="0">
                <a:solidFill>
                  <a:srgbClr val="C0504D">
                    <a:lumMod val="50000"/>
                  </a:srgbClr>
                </a:solidFill>
              </a:rPr>
              <a:t>UniNet</a:t>
            </a:r>
            <a:endParaRPr lang="en-US" sz="3600" b="1" dirty="0" smtClean="0">
              <a:solidFill>
                <a:srgbClr val="C0504D">
                  <a:lumMod val="50000"/>
                </a:srgbClr>
              </a:solidFill>
            </a:endParaRPr>
          </a:p>
          <a:p>
            <a:r>
              <a:rPr lang="en-US" sz="4800" b="1" dirty="0" smtClean="0">
                <a:solidFill>
                  <a:srgbClr val="C0504D">
                    <a:lumMod val="5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02-354-5678</a:t>
            </a:r>
          </a:p>
          <a:p>
            <a:r>
              <a:rPr lang="th-TH" sz="4800" b="1" dirty="0" smtClean="0">
                <a:solidFill>
                  <a:srgbClr val="C0504D">
                    <a:lumMod val="5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กด 4004-5</a:t>
            </a:r>
            <a:endParaRPr lang="en-US" sz="4800" b="1" dirty="0" smtClean="0">
              <a:solidFill>
                <a:srgbClr val="C0504D">
                  <a:lumMod val="5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2000" b="1" dirty="0" smtClean="0">
              <a:solidFill>
                <a:srgbClr val="C0504D">
                  <a:lumMod val="5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4800" b="1" dirty="0" smtClean="0">
                <a:solidFill>
                  <a:srgbClr val="FF0000"/>
                </a:solidFill>
              </a:rPr>
              <a:t>Mail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noc@uni.net.th</a:t>
            </a:r>
          </a:p>
        </p:txBody>
      </p:sp>
    </p:spTree>
    <p:extLst>
      <p:ext uri="{BB962C8B-B14F-4D97-AF65-F5344CB8AC3E}">
        <p14:creationId xmlns:p14="http://schemas.microsoft.com/office/powerpoint/2010/main" val="21208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07433" y="551078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366853" y="2221883"/>
            <a:ext cx="1863305" cy="12508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TOT/CAT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963839" y="2150852"/>
            <a:ext cx="1863305" cy="125083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UniNet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860823" y="4408099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</a:rPr>
              <a:t>สพป./สพม.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88732" y="4334196"/>
            <a:ext cx="1437202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650519" y="4670067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>
            <a:stCxn id="4" idx="3"/>
            <a:endCxn id="6" idx="7"/>
          </p:cNvCxnSpPr>
          <p:nvPr/>
        </p:nvCxnSpPr>
        <p:spPr>
          <a:xfrm flipH="1">
            <a:off x="5554269" y="1618728"/>
            <a:ext cx="626038" cy="71530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5"/>
            <a:endCxn id="5" idx="0"/>
          </p:cNvCxnSpPr>
          <p:nvPr/>
        </p:nvCxnSpPr>
        <p:spPr>
          <a:xfrm flipH="1">
            <a:off x="7298506" y="1618729"/>
            <a:ext cx="199357" cy="6031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 flipH="1">
            <a:off x="4792476" y="3401682"/>
            <a:ext cx="103016" cy="10064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7" idx="0"/>
          </p:cNvCxnSpPr>
          <p:nvPr/>
        </p:nvCxnSpPr>
        <p:spPr>
          <a:xfrm flipH="1">
            <a:off x="4792476" y="3289533"/>
            <a:ext cx="1847252" cy="11185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4"/>
            <a:endCxn id="9" idx="1"/>
          </p:cNvCxnSpPr>
          <p:nvPr/>
        </p:nvCxnSpPr>
        <p:spPr>
          <a:xfrm>
            <a:off x="7298506" y="3472713"/>
            <a:ext cx="555721" cy="13451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5"/>
            <a:endCxn id="8" idx="1"/>
          </p:cNvCxnSpPr>
          <p:nvPr/>
        </p:nvCxnSpPr>
        <p:spPr>
          <a:xfrm>
            <a:off x="5554270" y="3218503"/>
            <a:ext cx="344936" cy="126350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793535" y="5700324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>
            <a:stCxn id="6" idx="6"/>
            <a:endCxn id="25" idx="0"/>
          </p:cNvCxnSpPr>
          <p:nvPr/>
        </p:nvCxnSpPr>
        <p:spPr>
          <a:xfrm>
            <a:off x="5827144" y="2776268"/>
            <a:ext cx="661896" cy="292405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5" idx="4"/>
            <a:endCxn id="25" idx="0"/>
          </p:cNvCxnSpPr>
          <p:nvPr/>
        </p:nvCxnSpPr>
        <p:spPr>
          <a:xfrm flipH="1">
            <a:off x="6489040" y="3472714"/>
            <a:ext cx="809466" cy="22276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17469" y="775312"/>
            <a:ext cx="98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OBEC Gateway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" y="584676"/>
            <a:ext cx="3777292" cy="50783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504D">
                    <a:lumMod val="50000"/>
                  </a:srgbClr>
                </a:solidFill>
              </a:rPr>
              <a:t>Call Center </a:t>
            </a:r>
            <a:r>
              <a:rPr lang="en-US" b="1" dirty="0" err="1" smtClean="0">
                <a:solidFill>
                  <a:srgbClr val="C0504D">
                    <a:lumMod val="50000"/>
                  </a:srgbClr>
                </a:solidFill>
              </a:rPr>
              <a:t>UniNet</a:t>
            </a:r>
            <a:endParaRPr lang="en-US" b="1" dirty="0" smtClean="0">
              <a:solidFill>
                <a:srgbClr val="C0504D">
                  <a:lumMod val="50000"/>
                </a:srgbClr>
              </a:solidFill>
            </a:endParaRPr>
          </a:p>
          <a:p>
            <a:r>
              <a:rPr lang="th-TH" sz="4000" b="1" dirty="0" smtClean="0">
                <a:solidFill>
                  <a:srgbClr val="C0504D">
                    <a:lumMod val="5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อีสานใต้ 08 9666 7327</a:t>
            </a:r>
            <a:endParaRPr lang="en-US" sz="4000" b="1" dirty="0" smtClean="0">
              <a:solidFill>
                <a:srgbClr val="C0504D">
                  <a:lumMod val="5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4000" b="1" dirty="0" smtClean="0">
                <a:solidFill>
                  <a:srgbClr val="C0504D">
                    <a:lumMod val="5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เหนือ 08 0536 0509</a:t>
            </a:r>
            <a:endParaRPr lang="en-US" sz="4000" b="1" dirty="0" smtClean="0">
              <a:solidFill>
                <a:srgbClr val="C0504D">
                  <a:lumMod val="5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4000" b="1" dirty="0" smtClean="0">
                <a:solidFill>
                  <a:srgbClr val="C0504D">
                    <a:lumMod val="50000"/>
                  </a:srgbClr>
                </a:solidFill>
                <a:cs typeface="Angsana New"/>
              </a:rPr>
              <a:t>อีสานเหนือ 08 6449 3772</a:t>
            </a:r>
          </a:p>
          <a:p>
            <a:r>
              <a:rPr lang="th-TH" sz="4000" b="1" dirty="0" smtClean="0">
                <a:solidFill>
                  <a:srgbClr val="C0504D">
                    <a:lumMod val="50000"/>
                  </a:srgbClr>
                </a:solidFill>
                <a:cs typeface="Angsana New"/>
              </a:rPr>
              <a:t>กลาง/ใต้ 08 1558 8471</a:t>
            </a:r>
          </a:p>
          <a:p>
            <a:endParaRPr lang="th-TH" sz="4000" b="1" dirty="0" smtClean="0">
              <a:solidFill>
                <a:srgbClr val="C0504D">
                  <a:lumMod val="50000"/>
                </a:srgbClr>
              </a:solidFill>
              <a:cs typeface="Angsana New"/>
            </a:endParaRPr>
          </a:p>
          <a:p>
            <a:r>
              <a:rPr lang="th-TH" sz="4000" b="1" dirty="0" smtClean="0">
                <a:solidFill>
                  <a:srgbClr val="C0504D">
                    <a:lumMod val="50000"/>
                  </a:srgbClr>
                </a:solidFill>
                <a:cs typeface="Angsana New"/>
              </a:rPr>
              <a:t>อ.ทวี 08 1843 6440</a:t>
            </a:r>
          </a:p>
          <a:p>
            <a:r>
              <a:rPr lang="th-TH" sz="4000" b="1" dirty="0" smtClean="0">
                <a:solidFill>
                  <a:srgbClr val="C0504D">
                    <a:lumMod val="50000"/>
                  </a:srgbClr>
                </a:solidFill>
                <a:cs typeface="Angsana New"/>
              </a:rPr>
              <a:t>อ.วิริยะ 08 8187 3420</a:t>
            </a:r>
          </a:p>
          <a:p>
            <a:endParaRPr lang="th-TH" sz="1600" b="1" dirty="0" smtClean="0">
              <a:solidFill>
                <a:srgbClr val="C0504D">
                  <a:lumMod val="5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08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1781196"/>
            <a:ext cx="8439472" cy="4648200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          </a:t>
            </a:r>
            <a:r>
              <a:rPr lang="th-TH" sz="3600" b="1" dirty="0">
                <a:latin typeface="JasmineUPC" pitchFamily="18" charset="-34"/>
                <a:cs typeface="JasmineUPC" pitchFamily="18" charset="-34"/>
              </a:rPr>
              <a:t> </a:t>
            </a:r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    คณะรัฐมนตรีได้อนุมัติให้ดำเนินการโครงการพัฒนาเครือข่ายสารสนเทศเพื่อพัฒนาการศึกษา (</a:t>
            </a:r>
            <a:r>
              <a:rPr lang="en-US" sz="3600" b="1" dirty="0" smtClean="0">
                <a:latin typeface="JasmineUPC" pitchFamily="18" charset="-34"/>
                <a:cs typeface="JasmineUPC" pitchFamily="18" charset="-34"/>
              </a:rPr>
              <a:t>UniNet) </a:t>
            </a:r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เพื่อรองรับการศึกษาทั้งระบบ โดยการสร้างโครงข่ายเคเบิลใยแก้วนำแสงโดยหน่วยงานในสังกัด สพฐ.ได้รับการเชื่อมต่อโครงข่าย เคเบิลใยแก้วนำแสง  จำนวน 2</a:t>
            </a:r>
            <a:r>
              <a:rPr lang="en-US" sz="3600" b="1" dirty="0" smtClean="0">
                <a:latin typeface="JasmineUPC" pitchFamily="18" charset="-34"/>
                <a:cs typeface="JasmineUPC" pitchFamily="18" charset="-34"/>
              </a:rPr>
              <a:t>,</a:t>
            </a:r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000 แห่ง</a:t>
            </a:r>
          </a:p>
        </p:txBody>
      </p:sp>
      <p:sp>
        <p:nvSpPr>
          <p:cNvPr id="8" name="Rectangle 6"/>
          <p:cNvSpPr/>
          <p:nvPr/>
        </p:nvSpPr>
        <p:spPr>
          <a:xfrm>
            <a:off x="467544" y="845092"/>
            <a:ext cx="1896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prstClr val="black"/>
                </a:solidFill>
                <a:cs typeface="JasmineUPC" pitchFamily="18" charset="-34"/>
              </a:rPr>
              <a:t>2552</a:t>
            </a:r>
            <a:endParaRPr lang="th-TH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907433" y="551078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366853" y="2221883"/>
            <a:ext cx="1863305" cy="12508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TOT/CAT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963839" y="2150852"/>
            <a:ext cx="1863305" cy="125083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prstClr val="white"/>
                </a:solidFill>
              </a:rPr>
              <a:t>UniNet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77293" y="4408099"/>
            <a:ext cx="1863305" cy="12508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prstClr val="white"/>
                </a:solidFill>
              </a:rPr>
              <a:t>สพป./สพม.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88732" y="4334196"/>
            <a:ext cx="1437202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650519" y="4670067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>
            <a:stCxn id="4" idx="3"/>
            <a:endCxn id="6" idx="7"/>
          </p:cNvCxnSpPr>
          <p:nvPr/>
        </p:nvCxnSpPr>
        <p:spPr>
          <a:xfrm flipH="1">
            <a:off x="5554269" y="1618728"/>
            <a:ext cx="626038" cy="71530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5"/>
            <a:endCxn id="5" idx="0"/>
          </p:cNvCxnSpPr>
          <p:nvPr/>
        </p:nvCxnSpPr>
        <p:spPr>
          <a:xfrm flipH="1">
            <a:off x="7298506" y="1618729"/>
            <a:ext cx="199357" cy="6031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 flipH="1">
            <a:off x="4708946" y="3401683"/>
            <a:ext cx="186546" cy="100641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7" idx="0"/>
          </p:cNvCxnSpPr>
          <p:nvPr/>
        </p:nvCxnSpPr>
        <p:spPr>
          <a:xfrm flipH="1">
            <a:off x="4708946" y="3289533"/>
            <a:ext cx="1930782" cy="11185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4"/>
            <a:endCxn id="9" idx="1"/>
          </p:cNvCxnSpPr>
          <p:nvPr/>
        </p:nvCxnSpPr>
        <p:spPr>
          <a:xfrm>
            <a:off x="7298506" y="3472713"/>
            <a:ext cx="555721" cy="13451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5"/>
            <a:endCxn id="8" idx="1"/>
          </p:cNvCxnSpPr>
          <p:nvPr/>
        </p:nvCxnSpPr>
        <p:spPr>
          <a:xfrm>
            <a:off x="5554270" y="3218503"/>
            <a:ext cx="344936" cy="126350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793535" y="5700324"/>
            <a:ext cx="1391009" cy="10092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โรงเรียน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>
            <a:stCxn id="6" idx="6"/>
            <a:endCxn id="25" idx="0"/>
          </p:cNvCxnSpPr>
          <p:nvPr/>
        </p:nvCxnSpPr>
        <p:spPr>
          <a:xfrm>
            <a:off x="5827144" y="2776268"/>
            <a:ext cx="661896" cy="292405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5" idx="4"/>
            <a:endCxn id="25" idx="0"/>
          </p:cNvCxnSpPr>
          <p:nvPr/>
        </p:nvCxnSpPr>
        <p:spPr>
          <a:xfrm flipH="1">
            <a:off x="6489040" y="3472714"/>
            <a:ext cx="809466" cy="22276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17469" y="775312"/>
            <a:ext cx="983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OBEC Gateway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86" y="0"/>
            <a:ext cx="557422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504D">
                    <a:lumMod val="50000"/>
                  </a:srgbClr>
                </a:solidFill>
              </a:rPr>
              <a:t>AP HP</a:t>
            </a:r>
            <a:endParaRPr lang="en-US" sz="4800" b="1" dirty="0" smtClean="0">
              <a:solidFill>
                <a:srgbClr val="C0504D">
                  <a:lumMod val="5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4800" b="1" dirty="0" smtClean="0">
                <a:solidFill>
                  <a:srgbClr val="C0504D">
                    <a:lumMod val="5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HP MSM 410</a:t>
            </a:r>
          </a:p>
          <a:p>
            <a:r>
              <a:rPr lang="en-US" sz="4400" b="1" dirty="0" smtClean="0">
                <a:solidFill>
                  <a:srgbClr val="C0504D">
                    <a:lumMod val="50000"/>
                  </a:srgb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wifiadmin@obecmail.obec.go.th</a:t>
            </a:r>
            <a:endParaRPr lang="th-TH" sz="4400" b="1" dirty="0" smtClean="0">
              <a:solidFill>
                <a:srgbClr val="C0504D">
                  <a:lumMod val="50000"/>
                </a:srgbClr>
              </a:solidFill>
              <a:cs typeface="Angsana New"/>
            </a:endParaRPr>
          </a:p>
          <a:p>
            <a:r>
              <a:rPr lang="en-US" sz="4800" b="1" dirty="0" smtClean="0">
                <a:solidFill>
                  <a:srgbClr val="C0504D">
                    <a:lumMod val="50000"/>
                  </a:srgbClr>
                </a:solidFill>
              </a:rPr>
              <a:t>02-943-8182</a:t>
            </a:r>
          </a:p>
          <a:p>
            <a:r>
              <a:rPr lang="en-US" sz="4800" b="1" dirty="0" smtClean="0">
                <a:solidFill>
                  <a:srgbClr val="C0504D">
                    <a:lumMod val="50000"/>
                  </a:srgbClr>
                </a:solidFill>
              </a:rPr>
              <a:t>08 1132 9678</a:t>
            </a:r>
          </a:p>
          <a:p>
            <a:endParaRPr lang="en-US" sz="4800" b="1" dirty="0">
              <a:solidFill>
                <a:srgbClr val="C0504D">
                  <a:lumMod val="50000"/>
                </a:srgbClr>
              </a:solidFill>
            </a:endParaRPr>
          </a:p>
          <a:p>
            <a:r>
              <a:rPr lang="en-US" sz="4800" b="1" dirty="0" smtClean="0">
                <a:solidFill>
                  <a:srgbClr val="C0504D">
                    <a:lumMod val="50000"/>
                  </a:srgbClr>
                </a:solidFill>
              </a:rPr>
              <a:t>SVOA</a:t>
            </a:r>
          </a:p>
          <a:p>
            <a:r>
              <a:rPr lang="en-US" sz="4800" b="1" dirty="0" smtClean="0">
                <a:solidFill>
                  <a:srgbClr val="C0504D">
                    <a:lumMod val="50000"/>
                  </a:srgbClr>
                </a:solidFill>
              </a:rPr>
              <a:t>02-288-5537</a:t>
            </a:r>
            <a:endParaRPr lang="th-TH" sz="4800" b="1" dirty="0" smtClean="0">
              <a:solidFill>
                <a:srgbClr val="C0504D">
                  <a:lumMod val="50000"/>
                </a:srgbClr>
              </a:solidFill>
              <a:cs typeface="Angsana New"/>
            </a:endParaRPr>
          </a:p>
          <a:p>
            <a:endParaRPr lang="th-TH" sz="2000" b="1" dirty="0" smtClean="0">
              <a:solidFill>
                <a:srgbClr val="C0504D">
                  <a:lumMod val="50000"/>
                </a:srgb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504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Autofit/>
          </a:bodyPr>
          <a:lstStyle/>
          <a:p>
            <a:r>
              <a:rPr lang="th-TH" sz="8000" b="1" dirty="0" smtClean="0"/>
              <a:t>ขอบคุณ</a:t>
            </a:r>
            <a:endParaRPr lang="th-TH" sz="8000" b="1" dirty="0"/>
          </a:p>
        </p:txBody>
      </p:sp>
    </p:spTree>
    <p:extLst>
      <p:ext uri="{BB962C8B-B14F-4D97-AF65-F5344CB8AC3E}">
        <p14:creationId xmlns:p14="http://schemas.microsoft.com/office/powerpoint/2010/main" val="23796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th-TH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th-TH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ngsana New" pitchFamily="18" charset="-34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มุมมอง">
  <a:themeElements>
    <a:clrScheme name="มุมมอง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มุมมอง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มุมมอง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รถไฟใต้ดิน">
  <a:themeElements>
    <a:clrScheme name="รถไฟใต้ดิน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รถไฟใต้ดิน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รถไฟใต้ดิน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860</Words>
  <Application>Microsoft Office PowerPoint</Application>
  <PresentationFormat>นำเสนอทางหน้าจอ (4:3)</PresentationFormat>
  <Paragraphs>273</Paragraphs>
  <Slides>91</Slides>
  <Notes>4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7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91</vt:i4>
      </vt:variant>
    </vt:vector>
  </HeadingPairs>
  <TitlesOfParts>
    <vt:vector size="99" baseType="lpstr">
      <vt:lpstr>ชุดรูปแบบของ Office</vt:lpstr>
      <vt:lpstr>1_Default Design</vt:lpstr>
      <vt:lpstr>1_ชุดรูปแบบของ Office</vt:lpstr>
      <vt:lpstr>มุมมอง</vt:lpstr>
      <vt:lpstr>รถไฟใต้ดิน</vt:lpstr>
      <vt:lpstr>2_ชุดรูปแบบของ Office</vt:lpstr>
      <vt:lpstr>3_ชุดรูปแบบของ Office</vt:lpstr>
      <vt:lpstr>Visio</vt:lpstr>
      <vt:lpstr>โครงข่ายโทรคมนาคมเพื่อการศึกษา ขั้นพื้นฐาน (OBEC Network)</vt:lpstr>
      <vt:lpstr>งานนำเสนอ PowerPoint</vt:lpstr>
      <vt:lpstr>งานนำเสนอ PowerPoint</vt:lpstr>
      <vt:lpstr>OBEC - Net  Network</vt:lpstr>
      <vt:lpstr>ผู้ให้บริการอินเทอร์เน็ตใน OBEC-Net Network</vt:lpstr>
      <vt:lpstr>รูปแบบสื่อสัญญาณอินเทอร์เน็ต</vt:lpstr>
      <vt:lpstr>รูปแบบสื่อสัญญาณอินเทอร์เน็ต</vt:lpstr>
      <vt:lpstr>งานนำเสนอ PowerPoint</vt:lpstr>
      <vt:lpstr>งานนำเสนอ PowerPoint</vt:lpstr>
      <vt:lpstr>รูปแบบสื่อสัญญาณอินเทอร์เน็ต</vt:lpstr>
      <vt:lpstr>งานนำเสนอ PowerPoint</vt:lpstr>
      <vt:lpstr>รูปแบบสื่อสัญญาณอินเทอร์เน็ต</vt:lpstr>
      <vt:lpstr>รูปแบบสื่อสัญญาณอินเทอร์เน็ต</vt:lpstr>
      <vt:lpstr>งานนำเสนอ PowerPoint</vt:lpstr>
      <vt:lpstr>ข้อมูลเครือข่ายโรงเรียนในสังกัด สพป.พัทลุง เขต 2</vt:lpstr>
      <vt:lpstr>สื่อรับสัญญาณอินเทอร์เน็ต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TOT Wi-net</vt:lpstr>
      <vt:lpstr>TOT Wi-net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ความเร็ว UNiNet</vt:lpstr>
      <vt:lpstr>แจ้งปัญหาเกี่ยวกับ Uninet</vt:lpstr>
      <vt:lpstr>งานนำเสนอ PowerPoint</vt:lpstr>
      <vt:lpstr>ระบบโครงข่ายไร้สายในโรงเรียน เพื่อการบริหารจัดการเครื่องคอมพิวเตอร์พกพา (OTPC Wi-Fi Network)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การใช้งาน ZyXEL Smart Gateway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แจ้งปัญหาขัดข้อง</vt:lpstr>
      <vt:lpstr>การเชื่อมต่อระบบอินเทอร์เน็ตไร้สายเบื้องต้น</vt:lpstr>
      <vt:lpstr>การเชื่อมต่อสัญญาณ OBEC WiFi </vt:lpstr>
      <vt:lpstr>งานนำเสนอ PowerPoint</vt:lpstr>
      <vt:lpstr>การลงทะเบียนผู้ใช้งาน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ขอบคุณ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ระบบโครงข่ายไร้สายในโรงเรียน</dc:title>
  <dc:creator>DANAI</dc:creator>
  <cp:lastModifiedBy>Information</cp:lastModifiedBy>
  <cp:revision>261</cp:revision>
  <cp:lastPrinted>2014-08-15T03:43:23Z</cp:lastPrinted>
  <dcterms:created xsi:type="dcterms:W3CDTF">2014-07-14T15:04:25Z</dcterms:created>
  <dcterms:modified xsi:type="dcterms:W3CDTF">2014-08-26T01:52:50Z</dcterms:modified>
</cp:coreProperties>
</file>